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6BC"/>
    <a:srgbClr val="16A085"/>
    <a:srgbClr val="7F7F7F"/>
    <a:srgbClr val="592298"/>
    <a:srgbClr val="2980B9"/>
    <a:srgbClr val="A36AAD"/>
    <a:srgbClr val="BA7609"/>
    <a:srgbClr val="9BBB59"/>
    <a:srgbClr val="F39C12"/>
    <a:srgbClr val="A12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7962-FFEF-4803-A4FF-FDC2DC240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59E36-2C59-4CD9-92DF-3AE3528D9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76243-51A2-442C-8866-06A570C5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EB0DA-AA77-4CA1-A5AC-E09E0F2D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8EA6-F7A2-40E3-96AD-6EBCC702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063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303F-8CC3-4048-A249-155EFD68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7E137-3EAD-4DD3-9C9B-6E9E550ED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1E31-E50E-48FA-82D0-CD777B12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60F52-18C9-48F6-9B63-39E8334B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B6B3-6410-4AAA-8F42-EFA47720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904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C4B96-CC24-41D7-81CA-426723F68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7D0CB-C29E-49BF-B07A-3998AB1E1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8AB51-5035-4C09-95AD-18CC896E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5AD65-412A-4FD7-8ADA-8D85D2B3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7491B-70B6-4FDB-85BD-98ADE4C4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742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383C-4EE1-4322-9C90-88D4B2AA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046F-F5F6-408C-BF2B-812D6C11A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72DD6-F009-481A-A975-0838F335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95395-C4C0-4201-8BDA-01A65847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E60AF-5BAE-4DCF-92FB-68ECBE91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98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98E8-7648-4000-AF61-29F933BB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3E1FB-E21D-4A10-9CAC-94212DA1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4F164-2A2B-4FEF-B20A-98970E39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10608-7BD5-4244-84D3-D8436B3F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4E0D7-F94F-42F3-8B5E-C523D78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92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A3B0-5D48-41F8-9E19-968A15A7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63C56-85F4-4A25-9959-548F72811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F14AC-015D-49A1-B30D-0F030D308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60861-BAC0-4BDD-B619-33578C79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319BD-E6FA-47CA-8D8E-7E001A9E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BF24C-820E-438D-AC44-BBC514F1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573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B5E0-C135-49AD-96D4-412B3E78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408BE-AEF7-4E77-B3FB-CA6036D2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59308-9DDB-4444-9391-968E34BF3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FD141-6E64-43CC-9FD0-75FC7A6F5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7432D-298F-4ABA-A880-44AE85254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0D6DF-B25B-430E-952C-7D149E83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68B45-EACA-471E-9B77-88518533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FE469-962F-44CA-810A-B9D9DE79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053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BAEC-3B4E-4BCE-B93C-06C8DFD0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66B51-C81D-4D0C-9F24-1A7D2106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BAF82-6AEA-4D89-8826-ACA56F4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0264B-9398-4A0D-8062-5E8C809A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178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E6FCC-BAC2-443E-B76F-6D19DD96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ACA90-04C7-48E5-BBCD-727563FB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9FF51-19BB-4B41-8815-E92E8251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402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41B13-E923-43BB-803A-EDEB7969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7695-4E8F-4E46-B96C-66082758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8EC94-96A7-47D7-A499-87BAA4B80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0D7F6-6E26-4639-BDCB-10FD8706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C361D-84C5-49F2-A5CD-1C3E7BDC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5BD54-B790-4F93-A174-39E0C780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904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CAF9-F700-4C90-AF18-EB181C9C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A5F9AE-F82A-4011-AFA1-E1BA5147E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F53DE-DA44-41FA-98A8-5905BF3B1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E8D0-0566-4B4A-A550-51461F69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2EE0E-52BE-4C63-8967-BEB91F24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F0ABA-E4B1-4C82-B086-FC41FD47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01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00405-44AA-4547-B697-905B3617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101C9-F5B9-4DB6-A243-4EBA112E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6466F-19BC-4D0A-BCA6-E7D6D81C8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1AA47-3C36-49EA-A7C9-90D8FA25B646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D1EC0-801C-4C85-BC24-AA80632D7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7A774-771F-4A16-A7AE-DB8A7FACF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2FD8-57C9-4B3C-BC35-975058C4FB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550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2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1C1F8A3-BCEF-4A6A-8132-6B22C9DC7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140C58E-8C0B-41B5-AA37-F4338CADF0BC}"/>
              </a:ext>
            </a:extLst>
          </p:cNvPr>
          <p:cNvSpPr/>
          <p:nvPr/>
        </p:nvSpPr>
        <p:spPr>
          <a:xfrm>
            <a:off x="0" y="5735636"/>
            <a:ext cx="12192000" cy="1122363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19FAB-5934-41C9-825B-8D71238B1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46" y="5373106"/>
            <a:ext cx="10260646" cy="1408314"/>
          </a:xfrm>
        </p:spPr>
        <p:txBody>
          <a:bodyPr>
            <a:normAutofit/>
          </a:bodyPr>
          <a:lstStyle/>
          <a:p>
            <a:pPr algn="l"/>
            <a:r>
              <a:rPr lang="en-ID" sz="5400" dirty="0">
                <a:latin typeface="Arial Rounded MT Bold" panose="020F0704030504030204" pitchFamily="34" charset="0"/>
              </a:rPr>
              <a:t>PT. LORENS IMPSUM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8DC84-5BDA-40A8-ACF1-BD0714ADD6EC}"/>
              </a:ext>
            </a:extLst>
          </p:cNvPr>
          <p:cNvSpPr txBox="1"/>
          <p:nvPr/>
        </p:nvSpPr>
        <p:spPr>
          <a:xfrm>
            <a:off x="811153" y="550929"/>
            <a:ext cx="6105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000" dirty="0">
                <a:latin typeface="Arial Rounded MT Bold" panose="020F0704030504030204" pitchFamily="34" charset="0"/>
              </a:rPr>
              <a:t>TOTAL LOGISTICS SOLUTIONS </a:t>
            </a:r>
          </a:p>
          <a:p>
            <a:r>
              <a:rPr lang="en-ID" sz="3000" dirty="0">
                <a:latin typeface="Arial Rounded MT Bold" panose="020F0704030504030204" pitchFamily="34" charset="0"/>
              </a:rPr>
              <a:t>BUSINESS PRESENTATION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075D8D-9ED1-4159-9131-76329CDD72F1}"/>
              </a:ext>
            </a:extLst>
          </p:cNvPr>
          <p:cNvGrpSpPr/>
          <p:nvPr/>
        </p:nvGrpSpPr>
        <p:grpSpPr>
          <a:xfrm>
            <a:off x="896269" y="2117522"/>
            <a:ext cx="2348093" cy="106932"/>
            <a:chOff x="896269" y="2117522"/>
            <a:chExt cx="2348093" cy="1069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4FBE7C8-AAF4-4E3E-B736-A22F82496514}"/>
                </a:ext>
              </a:extLst>
            </p:cNvPr>
            <p:cNvSpPr/>
            <p:nvPr/>
          </p:nvSpPr>
          <p:spPr>
            <a:xfrm>
              <a:off x="896269" y="2117522"/>
              <a:ext cx="2096009" cy="1069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748A"/>
                </a:gs>
                <a:gs pos="100000">
                  <a:srgbClr val="531B96"/>
                </a:gs>
              </a:gsLst>
              <a:lin ang="2700000" scaled="0"/>
            </a:gradFill>
            <a:ln>
              <a:noFill/>
            </a:ln>
            <a:effectLst>
              <a:outerShdw blurRad="177800" dist="38100" dir="5400000" algn="t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55FDEC-5E5A-4A2B-874F-098FD30BE19A}"/>
                </a:ext>
              </a:extLst>
            </p:cNvPr>
            <p:cNvSpPr/>
            <p:nvPr/>
          </p:nvSpPr>
          <p:spPr>
            <a:xfrm>
              <a:off x="1148353" y="2117522"/>
              <a:ext cx="2096009" cy="1069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77800" dist="38100" dir="5400000" algn="t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6FF4DED-904D-4DCC-AD3B-0444AA024EEB}"/>
              </a:ext>
            </a:extLst>
          </p:cNvPr>
          <p:cNvSpPr/>
          <p:nvPr/>
        </p:nvSpPr>
        <p:spPr>
          <a:xfrm>
            <a:off x="896269" y="2436930"/>
            <a:ext cx="340709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ID" sz="1400" dirty="0">
                <a:solidFill>
                  <a:prstClr val="white"/>
                </a:solidFill>
                <a:latin typeface="Segoe UI"/>
              </a:rPr>
              <a:t>We bring unique combination of experience, service, and technology for your new goals</a:t>
            </a:r>
            <a:endParaRPr lang="en-US" sz="1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1" name="Freeform 298">
            <a:extLst>
              <a:ext uri="{FF2B5EF4-FFF2-40B4-BE49-F238E27FC236}">
                <a16:creationId xmlns:a16="http://schemas.microsoft.com/office/drawing/2014/main" id="{C65AA7CC-0C9B-413A-B20D-7A24067F095D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1012247" y="1005748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rgbClr val="63A6F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04800" dist="38100" dir="10800000" algn="r" rotWithShape="0">
              <a:srgbClr val="63A6FF">
                <a:lumMod val="20000"/>
                <a:lumOff val="80000"/>
                <a:alpha val="8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991F6E21-F945-4041-A0CE-0B1D75CF5FD5}"/>
              </a:ext>
            </a:extLst>
          </p:cNvPr>
          <p:cNvSpPr>
            <a:spLocks/>
          </p:cNvSpPr>
          <p:nvPr/>
        </p:nvSpPr>
        <p:spPr bwMode="auto">
          <a:xfrm>
            <a:off x="3637283" y="4793210"/>
            <a:ext cx="1230313" cy="506413"/>
          </a:xfrm>
          <a:custGeom>
            <a:avLst/>
            <a:gdLst>
              <a:gd name="T0" fmla="*/ 412 w 412"/>
              <a:gd name="T1" fmla="*/ 140 h 170"/>
              <a:gd name="T2" fmla="*/ 403 w 412"/>
              <a:gd name="T3" fmla="*/ 161 h 170"/>
              <a:gd name="T4" fmla="*/ 382 w 412"/>
              <a:gd name="T5" fmla="*/ 170 h 170"/>
              <a:gd name="T6" fmla="*/ 99 w 412"/>
              <a:gd name="T7" fmla="*/ 170 h 170"/>
              <a:gd name="T8" fmla="*/ 69 w 412"/>
              <a:gd name="T9" fmla="*/ 140 h 170"/>
              <a:gd name="T10" fmla="*/ 78 w 412"/>
              <a:gd name="T11" fmla="*/ 118 h 170"/>
              <a:gd name="T12" fmla="*/ 99 w 412"/>
              <a:gd name="T13" fmla="*/ 110 h 170"/>
              <a:gd name="T14" fmla="*/ 131 w 412"/>
              <a:gd name="T15" fmla="*/ 109 h 170"/>
              <a:gd name="T16" fmla="*/ 148 w 412"/>
              <a:gd name="T17" fmla="*/ 102 h 170"/>
              <a:gd name="T18" fmla="*/ 155 w 412"/>
              <a:gd name="T19" fmla="*/ 85 h 170"/>
              <a:gd name="T20" fmla="*/ 131 w 412"/>
              <a:gd name="T21" fmla="*/ 60 h 170"/>
              <a:gd name="T22" fmla="*/ 30 w 412"/>
              <a:gd name="T23" fmla="*/ 60 h 170"/>
              <a:gd name="T24" fmla="*/ 0 w 412"/>
              <a:gd name="T25" fmla="*/ 30 h 170"/>
              <a:gd name="T26" fmla="*/ 9 w 412"/>
              <a:gd name="T27" fmla="*/ 8 h 170"/>
              <a:gd name="T28" fmla="*/ 30 w 412"/>
              <a:gd name="T29" fmla="*/ 0 h 170"/>
              <a:gd name="T30" fmla="*/ 355 w 412"/>
              <a:gd name="T31" fmla="*/ 0 h 170"/>
              <a:gd name="T32" fmla="*/ 385 w 412"/>
              <a:gd name="T33" fmla="*/ 30 h 170"/>
              <a:gd name="T34" fmla="*/ 376 w 412"/>
              <a:gd name="T35" fmla="*/ 51 h 170"/>
              <a:gd name="T36" fmla="*/ 355 w 412"/>
              <a:gd name="T37" fmla="*/ 60 h 170"/>
              <a:gd name="T38" fmla="*/ 308 w 412"/>
              <a:gd name="T39" fmla="*/ 60 h 170"/>
              <a:gd name="T40" fmla="*/ 291 w 412"/>
              <a:gd name="T41" fmla="*/ 67 h 170"/>
              <a:gd name="T42" fmla="*/ 284 w 412"/>
              <a:gd name="T43" fmla="*/ 85 h 170"/>
              <a:gd name="T44" fmla="*/ 308 w 412"/>
              <a:gd name="T45" fmla="*/ 109 h 170"/>
              <a:gd name="T46" fmla="*/ 315 w 412"/>
              <a:gd name="T47" fmla="*/ 109 h 170"/>
              <a:gd name="T48" fmla="*/ 382 w 412"/>
              <a:gd name="T49" fmla="*/ 110 h 170"/>
              <a:gd name="T50" fmla="*/ 412 w 412"/>
              <a:gd name="T51" fmla="*/ 1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2" h="170">
                <a:moveTo>
                  <a:pt x="412" y="140"/>
                </a:moveTo>
                <a:cubicBezTo>
                  <a:pt x="412" y="148"/>
                  <a:pt x="409" y="155"/>
                  <a:pt x="403" y="161"/>
                </a:cubicBezTo>
                <a:cubicBezTo>
                  <a:pt x="398" y="166"/>
                  <a:pt x="390" y="170"/>
                  <a:pt x="382" y="170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82" y="170"/>
                  <a:pt x="69" y="156"/>
                  <a:pt x="69" y="140"/>
                </a:cubicBezTo>
                <a:cubicBezTo>
                  <a:pt x="69" y="131"/>
                  <a:pt x="72" y="124"/>
                  <a:pt x="78" y="118"/>
                </a:cubicBezTo>
                <a:cubicBezTo>
                  <a:pt x="83" y="113"/>
                  <a:pt x="90" y="110"/>
                  <a:pt x="99" y="11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8" y="109"/>
                  <a:pt x="144" y="107"/>
                  <a:pt x="148" y="102"/>
                </a:cubicBezTo>
                <a:cubicBezTo>
                  <a:pt x="153" y="98"/>
                  <a:pt x="155" y="91"/>
                  <a:pt x="155" y="85"/>
                </a:cubicBezTo>
                <a:cubicBezTo>
                  <a:pt x="155" y="71"/>
                  <a:pt x="144" y="60"/>
                  <a:pt x="131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14" y="60"/>
                  <a:pt x="0" y="46"/>
                  <a:pt x="0" y="30"/>
                </a:cubicBezTo>
                <a:cubicBezTo>
                  <a:pt x="0" y="21"/>
                  <a:pt x="4" y="14"/>
                  <a:pt x="9" y="8"/>
                </a:cubicBezTo>
                <a:cubicBezTo>
                  <a:pt x="15" y="3"/>
                  <a:pt x="22" y="0"/>
                  <a:pt x="30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72" y="0"/>
                  <a:pt x="385" y="13"/>
                  <a:pt x="385" y="30"/>
                </a:cubicBezTo>
                <a:cubicBezTo>
                  <a:pt x="385" y="38"/>
                  <a:pt x="382" y="45"/>
                  <a:pt x="376" y="51"/>
                </a:cubicBezTo>
                <a:cubicBezTo>
                  <a:pt x="371" y="56"/>
                  <a:pt x="363" y="60"/>
                  <a:pt x="355" y="60"/>
                </a:cubicBezTo>
                <a:cubicBezTo>
                  <a:pt x="308" y="60"/>
                  <a:pt x="308" y="60"/>
                  <a:pt x="308" y="60"/>
                </a:cubicBezTo>
                <a:cubicBezTo>
                  <a:pt x="302" y="60"/>
                  <a:pt x="295" y="63"/>
                  <a:pt x="291" y="67"/>
                </a:cubicBezTo>
                <a:cubicBezTo>
                  <a:pt x="286" y="72"/>
                  <a:pt x="284" y="78"/>
                  <a:pt x="284" y="85"/>
                </a:cubicBezTo>
                <a:cubicBezTo>
                  <a:pt x="284" y="98"/>
                  <a:pt x="295" y="109"/>
                  <a:pt x="308" y="109"/>
                </a:cubicBezTo>
                <a:cubicBezTo>
                  <a:pt x="315" y="109"/>
                  <a:pt x="315" y="109"/>
                  <a:pt x="315" y="109"/>
                </a:cubicBezTo>
                <a:cubicBezTo>
                  <a:pt x="382" y="110"/>
                  <a:pt x="382" y="110"/>
                  <a:pt x="382" y="110"/>
                </a:cubicBezTo>
                <a:cubicBezTo>
                  <a:pt x="399" y="110"/>
                  <a:pt x="412" y="123"/>
                  <a:pt x="412" y="140"/>
                </a:cubicBezTo>
                <a:close/>
              </a:path>
            </a:pathLst>
          </a:custGeom>
          <a:solidFill>
            <a:srgbClr val="63A6FF">
              <a:lumMod val="20000"/>
              <a:lumOff val="80000"/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723900" dist="38100" dir="10800000" algn="r" rotWithShape="0">
              <a:srgbClr val="63A6FF">
                <a:lumMod val="20000"/>
                <a:lumOff val="80000"/>
                <a:alpha val="5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3C70887D-8B20-42F2-ADE2-48F569D6AEAE}"/>
              </a:ext>
            </a:extLst>
          </p:cNvPr>
          <p:cNvSpPr>
            <a:spLocks/>
          </p:cNvSpPr>
          <p:nvPr/>
        </p:nvSpPr>
        <p:spPr bwMode="auto">
          <a:xfrm>
            <a:off x="9854268" y="752541"/>
            <a:ext cx="1230313" cy="506413"/>
          </a:xfrm>
          <a:custGeom>
            <a:avLst/>
            <a:gdLst>
              <a:gd name="T0" fmla="*/ 0 w 412"/>
              <a:gd name="T1" fmla="*/ 140 h 170"/>
              <a:gd name="T2" fmla="*/ 9 w 412"/>
              <a:gd name="T3" fmla="*/ 161 h 170"/>
              <a:gd name="T4" fmla="*/ 30 w 412"/>
              <a:gd name="T5" fmla="*/ 170 h 170"/>
              <a:gd name="T6" fmla="*/ 313 w 412"/>
              <a:gd name="T7" fmla="*/ 170 h 170"/>
              <a:gd name="T8" fmla="*/ 343 w 412"/>
              <a:gd name="T9" fmla="*/ 140 h 170"/>
              <a:gd name="T10" fmla="*/ 335 w 412"/>
              <a:gd name="T11" fmla="*/ 119 h 170"/>
              <a:gd name="T12" fmla="*/ 313 w 412"/>
              <a:gd name="T13" fmla="*/ 110 h 170"/>
              <a:gd name="T14" fmla="*/ 281 w 412"/>
              <a:gd name="T15" fmla="*/ 110 h 170"/>
              <a:gd name="T16" fmla="*/ 264 w 412"/>
              <a:gd name="T17" fmla="*/ 103 h 170"/>
              <a:gd name="T18" fmla="*/ 257 w 412"/>
              <a:gd name="T19" fmla="*/ 85 h 170"/>
              <a:gd name="T20" fmla="*/ 281 w 412"/>
              <a:gd name="T21" fmla="*/ 60 h 170"/>
              <a:gd name="T22" fmla="*/ 382 w 412"/>
              <a:gd name="T23" fmla="*/ 60 h 170"/>
              <a:gd name="T24" fmla="*/ 412 w 412"/>
              <a:gd name="T25" fmla="*/ 30 h 170"/>
              <a:gd name="T26" fmla="*/ 403 w 412"/>
              <a:gd name="T27" fmla="*/ 9 h 170"/>
              <a:gd name="T28" fmla="*/ 382 w 412"/>
              <a:gd name="T29" fmla="*/ 0 h 170"/>
              <a:gd name="T30" fmla="*/ 57 w 412"/>
              <a:gd name="T31" fmla="*/ 0 h 170"/>
              <a:gd name="T32" fmla="*/ 27 w 412"/>
              <a:gd name="T33" fmla="*/ 30 h 170"/>
              <a:gd name="T34" fmla="*/ 36 w 412"/>
              <a:gd name="T35" fmla="*/ 51 h 170"/>
              <a:gd name="T36" fmla="*/ 57 w 412"/>
              <a:gd name="T37" fmla="*/ 60 h 170"/>
              <a:gd name="T38" fmla="*/ 104 w 412"/>
              <a:gd name="T39" fmla="*/ 60 h 170"/>
              <a:gd name="T40" fmla="*/ 121 w 412"/>
              <a:gd name="T41" fmla="*/ 68 h 170"/>
              <a:gd name="T42" fmla="*/ 128 w 412"/>
              <a:gd name="T43" fmla="*/ 85 h 170"/>
              <a:gd name="T44" fmla="*/ 104 w 412"/>
              <a:gd name="T45" fmla="*/ 110 h 170"/>
              <a:gd name="T46" fmla="*/ 97 w 412"/>
              <a:gd name="T47" fmla="*/ 110 h 170"/>
              <a:gd name="T48" fmla="*/ 30 w 412"/>
              <a:gd name="T49" fmla="*/ 110 h 170"/>
              <a:gd name="T50" fmla="*/ 0 w 412"/>
              <a:gd name="T51" fmla="*/ 1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2" h="170">
                <a:moveTo>
                  <a:pt x="0" y="140"/>
                </a:moveTo>
                <a:cubicBezTo>
                  <a:pt x="0" y="148"/>
                  <a:pt x="3" y="156"/>
                  <a:pt x="9" y="161"/>
                </a:cubicBezTo>
                <a:cubicBezTo>
                  <a:pt x="14" y="167"/>
                  <a:pt x="22" y="170"/>
                  <a:pt x="30" y="170"/>
                </a:cubicBezTo>
                <a:cubicBezTo>
                  <a:pt x="313" y="170"/>
                  <a:pt x="313" y="170"/>
                  <a:pt x="313" y="170"/>
                </a:cubicBezTo>
                <a:cubicBezTo>
                  <a:pt x="330" y="170"/>
                  <a:pt x="343" y="157"/>
                  <a:pt x="343" y="140"/>
                </a:cubicBezTo>
                <a:cubicBezTo>
                  <a:pt x="343" y="132"/>
                  <a:pt x="340" y="124"/>
                  <a:pt x="335" y="119"/>
                </a:cubicBezTo>
                <a:cubicBezTo>
                  <a:pt x="329" y="113"/>
                  <a:pt x="322" y="110"/>
                  <a:pt x="313" y="110"/>
                </a:cubicBezTo>
                <a:cubicBezTo>
                  <a:pt x="281" y="110"/>
                  <a:pt x="281" y="110"/>
                  <a:pt x="281" y="110"/>
                </a:cubicBezTo>
                <a:cubicBezTo>
                  <a:pt x="275" y="110"/>
                  <a:pt x="268" y="107"/>
                  <a:pt x="264" y="103"/>
                </a:cubicBezTo>
                <a:cubicBezTo>
                  <a:pt x="259" y="98"/>
                  <a:pt x="257" y="92"/>
                  <a:pt x="257" y="85"/>
                </a:cubicBezTo>
                <a:cubicBezTo>
                  <a:pt x="257" y="71"/>
                  <a:pt x="268" y="60"/>
                  <a:pt x="281" y="60"/>
                </a:cubicBezTo>
                <a:cubicBezTo>
                  <a:pt x="382" y="60"/>
                  <a:pt x="382" y="60"/>
                  <a:pt x="382" y="60"/>
                </a:cubicBezTo>
                <a:cubicBezTo>
                  <a:pt x="398" y="60"/>
                  <a:pt x="412" y="47"/>
                  <a:pt x="412" y="30"/>
                </a:cubicBezTo>
                <a:cubicBezTo>
                  <a:pt x="412" y="22"/>
                  <a:pt x="408" y="14"/>
                  <a:pt x="403" y="9"/>
                </a:cubicBezTo>
                <a:cubicBezTo>
                  <a:pt x="398" y="3"/>
                  <a:pt x="390" y="0"/>
                  <a:pt x="382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41" y="0"/>
                  <a:pt x="27" y="13"/>
                  <a:pt x="27" y="30"/>
                </a:cubicBezTo>
                <a:cubicBezTo>
                  <a:pt x="27" y="38"/>
                  <a:pt x="30" y="46"/>
                  <a:pt x="36" y="51"/>
                </a:cubicBezTo>
                <a:cubicBezTo>
                  <a:pt x="41" y="57"/>
                  <a:pt x="49" y="60"/>
                  <a:pt x="57" y="60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11" y="60"/>
                  <a:pt x="117" y="63"/>
                  <a:pt x="121" y="68"/>
                </a:cubicBezTo>
                <a:cubicBezTo>
                  <a:pt x="126" y="72"/>
                  <a:pt x="128" y="78"/>
                  <a:pt x="128" y="85"/>
                </a:cubicBezTo>
                <a:cubicBezTo>
                  <a:pt x="128" y="99"/>
                  <a:pt x="117" y="110"/>
                  <a:pt x="104" y="110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13" y="110"/>
                  <a:pt x="0" y="124"/>
                  <a:pt x="0" y="140"/>
                </a:cubicBezTo>
                <a:close/>
              </a:path>
            </a:pathLst>
          </a:custGeom>
          <a:solidFill>
            <a:srgbClr val="63A6FF">
              <a:lumMod val="20000"/>
              <a:lumOff val="80000"/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723900" dist="38100" dir="10800000" algn="r" rotWithShape="0">
              <a:srgbClr val="63A6FF">
                <a:lumMod val="20000"/>
                <a:lumOff val="80000"/>
                <a:alpha val="5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F035B36-A171-4740-9413-2218AE206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87" y="4094590"/>
            <a:ext cx="2818013" cy="2818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Keywoo-Jingle">
            <a:hlinkClick r:id="" action="ppaction://media"/>
            <a:extLst>
              <a:ext uri="{FF2B5EF4-FFF2-40B4-BE49-F238E27FC236}">
                <a16:creationId xmlns:a16="http://schemas.microsoft.com/office/drawing/2014/main" id="{B21F20FA-24A4-4B4D-8DE2-7F95E1AD0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03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" grpId="0"/>
      <p:bldP spid="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2149BBB5-2339-4352-BA94-5E360789C6A6}"/>
              </a:ext>
            </a:extLst>
          </p:cNvPr>
          <p:cNvSpPr txBox="1">
            <a:spLocks/>
          </p:cNvSpPr>
          <p:nvPr/>
        </p:nvSpPr>
        <p:spPr>
          <a:xfrm>
            <a:off x="762000" y="554624"/>
            <a:ext cx="9858375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2860" rIns="45720" bIns="228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178"/>
            <a:r>
              <a:rPr lang="en-ID" sz="3200" b="1" dirty="0">
                <a:solidFill>
                  <a:srgbClr val="592298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Us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A407E1-122F-4D2E-A9C5-A0EE129EE0D6}"/>
              </a:ext>
            </a:extLst>
          </p:cNvPr>
          <p:cNvSpPr>
            <a:spLocks noEditPoints="1"/>
          </p:cNvSpPr>
          <p:nvPr/>
        </p:nvSpPr>
        <p:spPr bwMode="auto">
          <a:xfrm>
            <a:off x="1670781" y="2578613"/>
            <a:ext cx="1989136" cy="1096733"/>
          </a:xfrm>
          <a:custGeom>
            <a:avLst/>
            <a:gdLst>
              <a:gd name="T0" fmla="*/ 0 w 682"/>
              <a:gd name="T1" fmla="*/ 249 h 376"/>
              <a:gd name="T2" fmla="*/ 149 w 682"/>
              <a:gd name="T3" fmla="*/ 348 h 376"/>
              <a:gd name="T4" fmla="*/ 409 w 682"/>
              <a:gd name="T5" fmla="*/ 1 h 376"/>
              <a:gd name="T6" fmla="*/ 160 w 682"/>
              <a:gd name="T7" fmla="*/ 0 h 376"/>
              <a:gd name="T8" fmla="*/ 0 w 682"/>
              <a:gd name="T9" fmla="*/ 249 h 376"/>
              <a:gd name="T10" fmla="*/ 315 w 682"/>
              <a:gd name="T11" fmla="*/ 115 h 376"/>
              <a:gd name="T12" fmla="*/ 418 w 682"/>
              <a:gd name="T13" fmla="*/ 316 h 376"/>
              <a:gd name="T14" fmla="*/ 331 w 682"/>
              <a:gd name="T15" fmla="*/ 376 h 376"/>
              <a:gd name="T16" fmla="*/ 570 w 682"/>
              <a:gd name="T17" fmla="*/ 354 h 376"/>
              <a:gd name="T18" fmla="*/ 682 w 682"/>
              <a:gd name="T19" fmla="*/ 139 h 376"/>
              <a:gd name="T20" fmla="*/ 589 w 682"/>
              <a:gd name="T21" fmla="*/ 201 h 376"/>
              <a:gd name="T22" fmla="*/ 461 w 682"/>
              <a:gd name="T23" fmla="*/ 15 h 376"/>
              <a:gd name="T24" fmla="*/ 315 w 682"/>
              <a:gd name="T25" fmla="*/ 115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2" h="376">
                <a:moveTo>
                  <a:pt x="0" y="249"/>
                </a:moveTo>
                <a:cubicBezTo>
                  <a:pt x="149" y="348"/>
                  <a:pt x="149" y="348"/>
                  <a:pt x="149" y="348"/>
                </a:cubicBezTo>
                <a:cubicBezTo>
                  <a:pt x="284" y="120"/>
                  <a:pt x="372" y="0"/>
                  <a:pt x="409" y="1"/>
                </a:cubicBezTo>
                <a:cubicBezTo>
                  <a:pt x="160" y="0"/>
                  <a:pt x="160" y="0"/>
                  <a:pt x="160" y="0"/>
                </a:cubicBezTo>
                <a:cubicBezTo>
                  <a:pt x="97" y="77"/>
                  <a:pt x="47" y="162"/>
                  <a:pt x="0" y="249"/>
                </a:cubicBezTo>
                <a:close/>
                <a:moveTo>
                  <a:pt x="315" y="115"/>
                </a:moveTo>
                <a:cubicBezTo>
                  <a:pt x="418" y="316"/>
                  <a:pt x="418" y="316"/>
                  <a:pt x="418" y="316"/>
                </a:cubicBezTo>
                <a:cubicBezTo>
                  <a:pt x="331" y="376"/>
                  <a:pt x="331" y="376"/>
                  <a:pt x="331" y="376"/>
                </a:cubicBezTo>
                <a:cubicBezTo>
                  <a:pt x="570" y="354"/>
                  <a:pt x="570" y="354"/>
                  <a:pt x="570" y="354"/>
                </a:cubicBezTo>
                <a:cubicBezTo>
                  <a:pt x="682" y="139"/>
                  <a:pt x="682" y="139"/>
                  <a:pt x="682" y="139"/>
                </a:cubicBezTo>
                <a:cubicBezTo>
                  <a:pt x="589" y="201"/>
                  <a:pt x="589" y="201"/>
                  <a:pt x="589" y="201"/>
                </a:cubicBezTo>
                <a:cubicBezTo>
                  <a:pt x="546" y="128"/>
                  <a:pt x="504" y="18"/>
                  <a:pt x="461" y="15"/>
                </a:cubicBezTo>
                <a:cubicBezTo>
                  <a:pt x="412" y="1"/>
                  <a:pt x="364" y="49"/>
                  <a:pt x="315" y="115"/>
                </a:cubicBezTo>
                <a:close/>
              </a:path>
            </a:pathLst>
          </a:custGeom>
          <a:solidFill>
            <a:srgbClr val="F39C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DD66FA0-0240-4F15-8F9B-80B19B9A71DF}"/>
              </a:ext>
            </a:extLst>
          </p:cNvPr>
          <p:cNvSpPr>
            <a:spLocks noEditPoints="1"/>
          </p:cNvSpPr>
          <p:nvPr/>
        </p:nvSpPr>
        <p:spPr bwMode="auto">
          <a:xfrm>
            <a:off x="2656732" y="3543638"/>
            <a:ext cx="1469696" cy="1911589"/>
          </a:xfrm>
          <a:custGeom>
            <a:avLst/>
            <a:gdLst>
              <a:gd name="T0" fmla="*/ 360 w 504"/>
              <a:gd name="T1" fmla="*/ 0 h 655"/>
              <a:gd name="T2" fmla="*/ 202 w 504"/>
              <a:gd name="T3" fmla="*/ 86 h 655"/>
              <a:gd name="T4" fmla="*/ 387 w 504"/>
              <a:gd name="T5" fmla="*/ 478 h 655"/>
              <a:gd name="T6" fmla="*/ 504 w 504"/>
              <a:gd name="T7" fmla="*/ 258 h 655"/>
              <a:gd name="T8" fmla="*/ 360 w 504"/>
              <a:gd name="T9" fmla="*/ 0 h 655"/>
              <a:gd name="T10" fmla="*/ 330 w 504"/>
              <a:gd name="T11" fmla="*/ 341 h 655"/>
              <a:gd name="T12" fmla="*/ 105 w 504"/>
              <a:gd name="T13" fmla="*/ 338 h 655"/>
              <a:gd name="T14" fmla="*/ 92 w 504"/>
              <a:gd name="T15" fmla="*/ 234 h 655"/>
              <a:gd name="T16" fmla="*/ 0 w 504"/>
              <a:gd name="T17" fmla="*/ 455 h 655"/>
              <a:gd name="T18" fmla="*/ 137 w 504"/>
              <a:gd name="T19" fmla="*/ 655 h 655"/>
              <a:gd name="T20" fmla="*/ 126 w 504"/>
              <a:gd name="T21" fmla="*/ 544 h 655"/>
              <a:gd name="T22" fmla="*/ 350 w 504"/>
              <a:gd name="T23" fmla="*/ 518 h 655"/>
              <a:gd name="T24" fmla="*/ 330 w 504"/>
              <a:gd name="T25" fmla="*/ 341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655">
                <a:moveTo>
                  <a:pt x="360" y="0"/>
                </a:moveTo>
                <a:cubicBezTo>
                  <a:pt x="202" y="86"/>
                  <a:pt x="202" y="86"/>
                  <a:pt x="202" y="86"/>
                </a:cubicBezTo>
                <a:cubicBezTo>
                  <a:pt x="340" y="311"/>
                  <a:pt x="405" y="446"/>
                  <a:pt x="387" y="478"/>
                </a:cubicBezTo>
                <a:cubicBezTo>
                  <a:pt x="504" y="258"/>
                  <a:pt x="504" y="258"/>
                  <a:pt x="504" y="258"/>
                </a:cubicBezTo>
                <a:cubicBezTo>
                  <a:pt x="466" y="166"/>
                  <a:pt x="414" y="83"/>
                  <a:pt x="360" y="0"/>
                </a:cubicBezTo>
                <a:close/>
                <a:moveTo>
                  <a:pt x="330" y="341"/>
                </a:moveTo>
                <a:cubicBezTo>
                  <a:pt x="105" y="338"/>
                  <a:pt x="105" y="338"/>
                  <a:pt x="105" y="338"/>
                </a:cubicBezTo>
                <a:cubicBezTo>
                  <a:pt x="92" y="234"/>
                  <a:pt x="92" y="234"/>
                  <a:pt x="92" y="234"/>
                </a:cubicBezTo>
                <a:cubicBezTo>
                  <a:pt x="0" y="455"/>
                  <a:pt x="0" y="455"/>
                  <a:pt x="0" y="455"/>
                </a:cubicBezTo>
                <a:cubicBezTo>
                  <a:pt x="137" y="655"/>
                  <a:pt x="137" y="655"/>
                  <a:pt x="137" y="655"/>
                </a:cubicBezTo>
                <a:cubicBezTo>
                  <a:pt x="126" y="544"/>
                  <a:pt x="126" y="544"/>
                  <a:pt x="126" y="544"/>
                </a:cubicBezTo>
                <a:cubicBezTo>
                  <a:pt x="210" y="540"/>
                  <a:pt x="327" y="554"/>
                  <a:pt x="350" y="518"/>
                </a:cubicBezTo>
                <a:cubicBezTo>
                  <a:pt x="385" y="481"/>
                  <a:pt x="366" y="416"/>
                  <a:pt x="330" y="341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FBA52A5-CDDC-49EE-8BDB-907AE7263AB3}"/>
              </a:ext>
            </a:extLst>
          </p:cNvPr>
          <p:cNvSpPr>
            <a:spLocks noEditPoints="1"/>
          </p:cNvSpPr>
          <p:nvPr/>
        </p:nvSpPr>
        <p:spPr bwMode="auto">
          <a:xfrm>
            <a:off x="1159957" y="3649494"/>
            <a:ext cx="1353992" cy="1601402"/>
          </a:xfrm>
          <a:custGeom>
            <a:avLst/>
            <a:gdLst>
              <a:gd name="T0" fmla="*/ 454 w 464"/>
              <a:gd name="T1" fmla="*/ 545 h 549"/>
              <a:gd name="T2" fmla="*/ 464 w 464"/>
              <a:gd name="T3" fmla="*/ 366 h 549"/>
              <a:gd name="T4" fmla="*/ 34 w 464"/>
              <a:gd name="T5" fmla="*/ 318 h 549"/>
              <a:gd name="T6" fmla="*/ 159 w 464"/>
              <a:gd name="T7" fmla="*/ 533 h 549"/>
              <a:gd name="T8" fmla="*/ 454 w 464"/>
              <a:gd name="T9" fmla="*/ 545 h 549"/>
              <a:gd name="T10" fmla="*/ 179 w 464"/>
              <a:gd name="T11" fmla="*/ 342 h 549"/>
              <a:gd name="T12" fmla="*/ 300 w 464"/>
              <a:gd name="T13" fmla="*/ 151 h 549"/>
              <a:gd name="T14" fmla="*/ 396 w 464"/>
              <a:gd name="T15" fmla="*/ 195 h 549"/>
              <a:gd name="T16" fmla="*/ 256 w 464"/>
              <a:gd name="T17" fmla="*/ 0 h 549"/>
              <a:gd name="T18" fmla="*/ 14 w 464"/>
              <a:gd name="T19" fmla="*/ 13 h 549"/>
              <a:gd name="T20" fmla="*/ 115 w 464"/>
              <a:gd name="T21" fmla="*/ 61 h 549"/>
              <a:gd name="T22" fmla="*/ 19 w 464"/>
              <a:gd name="T23" fmla="*/ 265 h 549"/>
              <a:gd name="T24" fmla="*/ 179 w 464"/>
              <a:gd name="T25" fmla="*/ 342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4" h="549">
                <a:moveTo>
                  <a:pt x="454" y="545"/>
                </a:moveTo>
                <a:cubicBezTo>
                  <a:pt x="464" y="366"/>
                  <a:pt x="464" y="366"/>
                  <a:pt x="464" y="366"/>
                </a:cubicBezTo>
                <a:cubicBezTo>
                  <a:pt x="200" y="366"/>
                  <a:pt x="51" y="350"/>
                  <a:pt x="34" y="318"/>
                </a:cubicBezTo>
                <a:cubicBezTo>
                  <a:pt x="159" y="533"/>
                  <a:pt x="159" y="533"/>
                  <a:pt x="159" y="533"/>
                </a:cubicBezTo>
                <a:cubicBezTo>
                  <a:pt x="257" y="549"/>
                  <a:pt x="356" y="548"/>
                  <a:pt x="454" y="545"/>
                </a:cubicBezTo>
                <a:close/>
                <a:moveTo>
                  <a:pt x="179" y="342"/>
                </a:moveTo>
                <a:cubicBezTo>
                  <a:pt x="300" y="151"/>
                  <a:pt x="300" y="151"/>
                  <a:pt x="300" y="151"/>
                </a:cubicBezTo>
                <a:cubicBezTo>
                  <a:pt x="396" y="195"/>
                  <a:pt x="396" y="195"/>
                  <a:pt x="396" y="195"/>
                </a:cubicBezTo>
                <a:cubicBezTo>
                  <a:pt x="256" y="0"/>
                  <a:pt x="256" y="0"/>
                  <a:pt x="256" y="0"/>
                </a:cubicBezTo>
                <a:cubicBezTo>
                  <a:pt x="14" y="13"/>
                  <a:pt x="14" y="13"/>
                  <a:pt x="14" y="13"/>
                </a:cubicBezTo>
                <a:cubicBezTo>
                  <a:pt x="115" y="61"/>
                  <a:pt x="115" y="61"/>
                  <a:pt x="115" y="61"/>
                </a:cubicBezTo>
                <a:cubicBezTo>
                  <a:pt x="73" y="135"/>
                  <a:pt x="0" y="228"/>
                  <a:pt x="19" y="265"/>
                </a:cubicBezTo>
                <a:cubicBezTo>
                  <a:pt x="31" y="315"/>
                  <a:pt x="98" y="333"/>
                  <a:pt x="179" y="342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B097812F-968F-401A-8C99-5B012F6AA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501" y="2043707"/>
            <a:ext cx="804415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 anchor="ctr">
            <a:spAutoFit/>
          </a:bodyPr>
          <a:lstStyle/>
          <a:p>
            <a:pPr algn="ctr" defTabSz="1088178"/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BF4AD51-2B31-41FF-8A30-5F4E9AFAD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378" y="1526552"/>
            <a:ext cx="448295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defTabSz="1088178"/>
            <a:r>
              <a:rPr lang="en-CA" sz="3000" b="1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Logistics Solutions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5FB35-E75D-47CD-BF48-47381EF63589}"/>
              </a:ext>
            </a:extLst>
          </p:cNvPr>
          <p:cNvSpPr/>
          <p:nvPr/>
        </p:nvSpPr>
        <p:spPr>
          <a:xfrm>
            <a:off x="5206662" y="3374525"/>
            <a:ext cx="10182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Who we are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ADB0F25-CF9B-4682-9919-3920DCAE8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456" y="3618119"/>
            <a:ext cx="363831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ID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ABC is a leading worldwide provider of transportation, warehousing, global logistics and supply chain solutions.</a:t>
            </a:r>
            <a:endParaRPr lang="en-US" sz="825" dirty="0">
              <a:solidFill>
                <a:prstClr val="black">
                  <a:lumMod val="50000"/>
                  <a:lumOff val="50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E0E6ED-678C-4DAD-91B7-987BE5D4C587}"/>
              </a:ext>
            </a:extLst>
          </p:cNvPr>
          <p:cNvSpPr/>
          <p:nvPr/>
        </p:nvSpPr>
        <p:spPr>
          <a:xfrm>
            <a:off x="4525850" y="3378280"/>
            <a:ext cx="599386" cy="598830"/>
          </a:xfrm>
          <a:prstGeom prst="ellipse">
            <a:avLst/>
          </a:prstGeom>
          <a:solidFill>
            <a:srgbClr val="F39C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A48AD7-07CE-421E-A41E-96C3ABA0F59F}"/>
              </a:ext>
            </a:extLst>
          </p:cNvPr>
          <p:cNvSpPr/>
          <p:nvPr/>
        </p:nvSpPr>
        <p:spPr>
          <a:xfrm>
            <a:off x="4583991" y="2789860"/>
            <a:ext cx="428718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84095B-410C-4C13-AC99-303B24C6997B}"/>
              </a:ext>
            </a:extLst>
          </p:cNvPr>
          <p:cNvSpPr/>
          <p:nvPr/>
        </p:nvSpPr>
        <p:spPr>
          <a:xfrm>
            <a:off x="4583992" y="2489771"/>
            <a:ext cx="4111600" cy="291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200" b="1" dirty="0">
                <a:solidFill>
                  <a:srgbClr val="2C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Bring right solutions and distribution with ease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0E2BFC-DB84-4DA3-81FC-4093C9D3FB8D}"/>
              </a:ext>
            </a:extLst>
          </p:cNvPr>
          <p:cNvSpPr/>
          <p:nvPr/>
        </p:nvSpPr>
        <p:spPr>
          <a:xfrm>
            <a:off x="5206663" y="4114576"/>
            <a:ext cx="12186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Where Are We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CC07B0F4-355C-4D0F-A9DA-DCAFADCEB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867" y="4386524"/>
            <a:ext cx="363831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ID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 are Surabaya based logistic company founded in 2009 in by </a:t>
            </a:r>
            <a:r>
              <a:rPr lang="en-ID" sz="825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Muh</a:t>
            </a:r>
            <a:r>
              <a:rPr lang="en-ID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Tanto .</a:t>
            </a:r>
            <a:endParaRPr lang="en-US" sz="825" dirty="0">
              <a:solidFill>
                <a:prstClr val="black">
                  <a:lumMod val="50000"/>
                  <a:lumOff val="50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0DDABE-98E1-421D-A7FB-4567E0F35FBC}"/>
              </a:ext>
            </a:extLst>
          </p:cNvPr>
          <p:cNvSpPr/>
          <p:nvPr/>
        </p:nvSpPr>
        <p:spPr>
          <a:xfrm>
            <a:off x="4525850" y="4118331"/>
            <a:ext cx="599386" cy="598830"/>
          </a:xfrm>
          <a:prstGeom prst="ellipse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B5F615-BB71-4233-B111-E2CEE333747F}"/>
              </a:ext>
            </a:extLst>
          </p:cNvPr>
          <p:cNvSpPr/>
          <p:nvPr/>
        </p:nvSpPr>
        <p:spPr>
          <a:xfrm>
            <a:off x="5206664" y="4821754"/>
            <a:ext cx="78739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Business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A42D982F-0757-45B0-BB2B-6D795ECA6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611" y="5110617"/>
            <a:ext cx="3638310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ID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Our information systems provide up to the minute tracking and all historical data associated with a shipment so that a clear picture can be delivered to our customers at all the times.</a:t>
            </a:r>
            <a:endParaRPr lang="en-US" sz="825" dirty="0">
              <a:solidFill>
                <a:prstClr val="black">
                  <a:lumMod val="50000"/>
                  <a:lumOff val="50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FD5561-8DC2-48B8-8114-06BD561976E7}"/>
              </a:ext>
            </a:extLst>
          </p:cNvPr>
          <p:cNvSpPr/>
          <p:nvPr/>
        </p:nvSpPr>
        <p:spPr>
          <a:xfrm>
            <a:off x="4525850" y="4825509"/>
            <a:ext cx="599386" cy="598830"/>
          </a:xfrm>
          <a:prstGeom prst="ellipse">
            <a:avLst/>
          </a:prstGeom>
          <a:solidFill>
            <a:srgbClr val="2980B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71">
            <a:extLst>
              <a:ext uri="{FF2B5EF4-FFF2-40B4-BE49-F238E27FC236}">
                <a16:creationId xmlns:a16="http://schemas.microsoft.com/office/drawing/2014/main" id="{83D5FDA2-AB5E-423F-8378-BE9C553149CB}"/>
              </a:ext>
            </a:extLst>
          </p:cNvPr>
          <p:cNvSpPr>
            <a:spLocks noEditPoints="1"/>
          </p:cNvSpPr>
          <p:nvPr/>
        </p:nvSpPr>
        <p:spPr bwMode="auto">
          <a:xfrm>
            <a:off x="4692986" y="5006517"/>
            <a:ext cx="265115" cy="236816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Freeform 129">
            <a:extLst>
              <a:ext uri="{FF2B5EF4-FFF2-40B4-BE49-F238E27FC236}">
                <a16:creationId xmlns:a16="http://schemas.microsoft.com/office/drawing/2014/main" id="{5B02A5F5-201F-455E-A2FC-8662F7F45C3A}"/>
              </a:ext>
            </a:extLst>
          </p:cNvPr>
          <p:cNvSpPr>
            <a:spLocks noEditPoints="1"/>
          </p:cNvSpPr>
          <p:nvPr/>
        </p:nvSpPr>
        <p:spPr bwMode="auto">
          <a:xfrm>
            <a:off x="4695405" y="4287609"/>
            <a:ext cx="260274" cy="260274"/>
          </a:xfrm>
          <a:custGeom>
            <a:avLst/>
            <a:gdLst>
              <a:gd name="T0" fmla="*/ 92 w 125"/>
              <a:gd name="T1" fmla="*/ 68 h 125"/>
              <a:gd name="T2" fmla="*/ 105 w 125"/>
              <a:gd name="T3" fmla="*/ 109 h 125"/>
              <a:gd name="T4" fmla="*/ 125 w 125"/>
              <a:gd name="T5" fmla="*/ 68 h 125"/>
              <a:gd name="T6" fmla="*/ 92 w 125"/>
              <a:gd name="T7" fmla="*/ 68 h 125"/>
              <a:gd name="T8" fmla="*/ 68 w 125"/>
              <a:gd name="T9" fmla="*/ 125 h 125"/>
              <a:gd name="T10" fmla="*/ 97 w 125"/>
              <a:gd name="T11" fmla="*/ 115 h 125"/>
              <a:gd name="T12" fmla="*/ 82 w 125"/>
              <a:gd name="T13" fmla="*/ 68 h 125"/>
              <a:gd name="T14" fmla="*/ 68 w 125"/>
              <a:gd name="T15" fmla="*/ 68 h 125"/>
              <a:gd name="T16" fmla="*/ 68 w 125"/>
              <a:gd name="T17" fmla="*/ 125 h 125"/>
              <a:gd name="T18" fmla="*/ 20 w 125"/>
              <a:gd name="T19" fmla="*/ 16 h 125"/>
              <a:gd name="T20" fmla="*/ 0 w 125"/>
              <a:gd name="T21" fmla="*/ 57 h 125"/>
              <a:gd name="T22" fmla="*/ 32 w 125"/>
              <a:gd name="T23" fmla="*/ 57 h 125"/>
              <a:gd name="T24" fmla="*/ 20 w 125"/>
              <a:gd name="T25" fmla="*/ 16 h 125"/>
              <a:gd name="T26" fmla="*/ 20 w 125"/>
              <a:gd name="T27" fmla="*/ 108 h 125"/>
              <a:gd name="T28" fmla="*/ 32 w 125"/>
              <a:gd name="T29" fmla="*/ 68 h 125"/>
              <a:gd name="T30" fmla="*/ 0 w 125"/>
              <a:gd name="T31" fmla="*/ 68 h 125"/>
              <a:gd name="T32" fmla="*/ 20 w 125"/>
              <a:gd name="T33" fmla="*/ 108 h 125"/>
              <a:gd name="T34" fmla="*/ 42 w 125"/>
              <a:gd name="T35" fmla="*/ 57 h 125"/>
              <a:gd name="T36" fmla="*/ 57 w 125"/>
              <a:gd name="T37" fmla="*/ 57 h 125"/>
              <a:gd name="T38" fmla="*/ 57 w 125"/>
              <a:gd name="T39" fmla="*/ 0 h 125"/>
              <a:gd name="T40" fmla="*/ 28 w 125"/>
              <a:gd name="T41" fmla="*/ 10 h 125"/>
              <a:gd name="T42" fmla="*/ 42 w 125"/>
              <a:gd name="T43" fmla="*/ 57 h 125"/>
              <a:gd name="T44" fmla="*/ 57 w 125"/>
              <a:gd name="T45" fmla="*/ 125 h 125"/>
              <a:gd name="T46" fmla="*/ 57 w 125"/>
              <a:gd name="T47" fmla="*/ 68 h 125"/>
              <a:gd name="T48" fmla="*/ 42 w 125"/>
              <a:gd name="T49" fmla="*/ 68 h 125"/>
              <a:gd name="T50" fmla="*/ 28 w 125"/>
              <a:gd name="T51" fmla="*/ 115 h 125"/>
              <a:gd name="T52" fmla="*/ 57 w 125"/>
              <a:gd name="T53" fmla="*/ 125 h 125"/>
              <a:gd name="T54" fmla="*/ 68 w 125"/>
              <a:gd name="T55" fmla="*/ 0 h 125"/>
              <a:gd name="T56" fmla="*/ 68 w 125"/>
              <a:gd name="T57" fmla="*/ 57 h 125"/>
              <a:gd name="T58" fmla="*/ 82 w 125"/>
              <a:gd name="T59" fmla="*/ 57 h 125"/>
              <a:gd name="T60" fmla="*/ 97 w 125"/>
              <a:gd name="T61" fmla="*/ 10 h 125"/>
              <a:gd name="T62" fmla="*/ 68 w 125"/>
              <a:gd name="T63" fmla="*/ 0 h 125"/>
              <a:gd name="T64" fmla="*/ 105 w 125"/>
              <a:gd name="T65" fmla="*/ 16 h 125"/>
              <a:gd name="T66" fmla="*/ 92 w 125"/>
              <a:gd name="T67" fmla="*/ 57 h 125"/>
              <a:gd name="T68" fmla="*/ 125 w 125"/>
              <a:gd name="T69" fmla="*/ 57 h 125"/>
              <a:gd name="T70" fmla="*/ 105 w 125"/>
              <a:gd name="T71" fmla="*/ 1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" h="125">
                <a:moveTo>
                  <a:pt x="92" y="68"/>
                </a:moveTo>
                <a:cubicBezTo>
                  <a:pt x="93" y="84"/>
                  <a:pt x="98" y="98"/>
                  <a:pt x="105" y="109"/>
                </a:cubicBezTo>
                <a:cubicBezTo>
                  <a:pt x="116" y="98"/>
                  <a:pt x="124" y="84"/>
                  <a:pt x="125" y="68"/>
                </a:cubicBezTo>
                <a:cubicBezTo>
                  <a:pt x="92" y="68"/>
                  <a:pt x="92" y="68"/>
                  <a:pt x="92" y="68"/>
                </a:cubicBezTo>
                <a:close/>
                <a:moveTo>
                  <a:pt x="68" y="125"/>
                </a:moveTo>
                <a:cubicBezTo>
                  <a:pt x="78" y="124"/>
                  <a:pt x="88" y="121"/>
                  <a:pt x="97" y="115"/>
                </a:cubicBezTo>
                <a:cubicBezTo>
                  <a:pt x="89" y="103"/>
                  <a:pt x="83" y="87"/>
                  <a:pt x="82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125"/>
                  <a:pt x="68" y="125"/>
                  <a:pt x="68" y="125"/>
                </a:cubicBezTo>
                <a:close/>
                <a:moveTo>
                  <a:pt x="20" y="16"/>
                </a:moveTo>
                <a:cubicBezTo>
                  <a:pt x="8" y="27"/>
                  <a:pt x="1" y="41"/>
                  <a:pt x="0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41"/>
                  <a:pt x="26" y="27"/>
                  <a:pt x="20" y="16"/>
                </a:cubicBezTo>
                <a:close/>
                <a:moveTo>
                  <a:pt x="20" y="108"/>
                </a:moveTo>
                <a:cubicBezTo>
                  <a:pt x="26" y="98"/>
                  <a:pt x="31" y="84"/>
                  <a:pt x="32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1" y="84"/>
                  <a:pt x="8" y="98"/>
                  <a:pt x="20" y="108"/>
                </a:cubicBezTo>
                <a:close/>
                <a:moveTo>
                  <a:pt x="42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57" y="0"/>
                  <a:pt x="57" y="0"/>
                  <a:pt x="57" y="0"/>
                </a:cubicBezTo>
                <a:cubicBezTo>
                  <a:pt x="46" y="1"/>
                  <a:pt x="36" y="4"/>
                  <a:pt x="28" y="10"/>
                </a:cubicBezTo>
                <a:cubicBezTo>
                  <a:pt x="36" y="22"/>
                  <a:pt x="41" y="38"/>
                  <a:pt x="42" y="57"/>
                </a:cubicBezTo>
                <a:close/>
                <a:moveTo>
                  <a:pt x="57" y="125"/>
                </a:moveTo>
                <a:cubicBezTo>
                  <a:pt x="57" y="68"/>
                  <a:pt x="57" y="68"/>
                  <a:pt x="57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87"/>
                  <a:pt x="36" y="103"/>
                  <a:pt x="28" y="115"/>
                </a:cubicBezTo>
                <a:cubicBezTo>
                  <a:pt x="36" y="121"/>
                  <a:pt x="46" y="124"/>
                  <a:pt x="57" y="125"/>
                </a:cubicBezTo>
                <a:close/>
                <a:moveTo>
                  <a:pt x="68" y="0"/>
                </a:moveTo>
                <a:cubicBezTo>
                  <a:pt x="68" y="57"/>
                  <a:pt x="68" y="57"/>
                  <a:pt x="68" y="57"/>
                </a:cubicBezTo>
                <a:cubicBezTo>
                  <a:pt x="82" y="57"/>
                  <a:pt x="82" y="57"/>
                  <a:pt x="82" y="57"/>
                </a:cubicBezTo>
                <a:cubicBezTo>
                  <a:pt x="83" y="38"/>
                  <a:pt x="89" y="21"/>
                  <a:pt x="97" y="10"/>
                </a:cubicBezTo>
                <a:cubicBezTo>
                  <a:pt x="88" y="4"/>
                  <a:pt x="78" y="1"/>
                  <a:pt x="68" y="0"/>
                </a:cubicBezTo>
                <a:close/>
                <a:moveTo>
                  <a:pt x="105" y="16"/>
                </a:moveTo>
                <a:cubicBezTo>
                  <a:pt x="98" y="26"/>
                  <a:pt x="93" y="41"/>
                  <a:pt x="92" y="57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24" y="41"/>
                  <a:pt x="116" y="26"/>
                  <a:pt x="105" y="1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Freeform 33">
            <a:extLst>
              <a:ext uri="{FF2B5EF4-FFF2-40B4-BE49-F238E27FC236}">
                <a16:creationId xmlns:a16="http://schemas.microsoft.com/office/drawing/2014/main" id="{D7D7A9BE-D476-4F57-A26B-EFB4AC5EB985}"/>
              </a:ext>
            </a:extLst>
          </p:cNvPr>
          <p:cNvSpPr>
            <a:spLocks noEditPoints="1"/>
          </p:cNvSpPr>
          <p:nvPr/>
        </p:nvSpPr>
        <p:spPr bwMode="auto">
          <a:xfrm>
            <a:off x="4670782" y="3537415"/>
            <a:ext cx="309523" cy="280562"/>
          </a:xfrm>
          <a:custGeom>
            <a:avLst/>
            <a:gdLst>
              <a:gd name="T0" fmla="*/ 67 w 134"/>
              <a:gd name="T1" fmla="*/ 87 h 122"/>
              <a:gd name="T2" fmla="*/ 84 w 134"/>
              <a:gd name="T3" fmla="*/ 105 h 122"/>
              <a:gd name="T4" fmla="*/ 67 w 134"/>
              <a:gd name="T5" fmla="*/ 122 h 122"/>
              <a:gd name="T6" fmla="*/ 50 w 134"/>
              <a:gd name="T7" fmla="*/ 105 h 122"/>
              <a:gd name="T8" fmla="*/ 67 w 134"/>
              <a:gd name="T9" fmla="*/ 87 h 122"/>
              <a:gd name="T10" fmla="*/ 97 w 134"/>
              <a:gd name="T11" fmla="*/ 74 h 122"/>
              <a:gd name="T12" fmla="*/ 85 w 134"/>
              <a:gd name="T13" fmla="*/ 86 h 122"/>
              <a:gd name="T14" fmla="*/ 49 w 134"/>
              <a:gd name="T15" fmla="*/ 86 h 122"/>
              <a:gd name="T16" fmla="*/ 36 w 134"/>
              <a:gd name="T17" fmla="*/ 74 h 122"/>
              <a:gd name="T18" fmla="*/ 97 w 134"/>
              <a:gd name="T19" fmla="*/ 74 h 122"/>
              <a:gd name="T20" fmla="*/ 116 w 134"/>
              <a:gd name="T21" fmla="*/ 56 h 122"/>
              <a:gd name="T22" fmla="*/ 104 w 134"/>
              <a:gd name="T23" fmla="*/ 68 h 122"/>
              <a:gd name="T24" fmla="*/ 30 w 134"/>
              <a:gd name="T25" fmla="*/ 68 h 122"/>
              <a:gd name="T26" fmla="*/ 18 w 134"/>
              <a:gd name="T27" fmla="*/ 56 h 122"/>
              <a:gd name="T28" fmla="*/ 116 w 134"/>
              <a:gd name="T29" fmla="*/ 56 h 122"/>
              <a:gd name="T30" fmla="*/ 122 w 134"/>
              <a:gd name="T31" fmla="*/ 50 h 122"/>
              <a:gd name="T32" fmla="*/ 12 w 134"/>
              <a:gd name="T33" fmla="*/ 50 h 122"/>
              <a:gd name="T34" fmla="*/ 0 w 134"/>
              <a:gd name="T35" fmla="*/ 38 h 122"/>
              <a:gd name="T36" fmla="*/ 134 w 134"/>
              <a:gd name="T37" fmla="*/ 38 h 122"/>
              <a:gd name="T38" fmla="*/ 122 w 134"/>
              <a:gd name="T39" fmla="*/ 5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122">
                <a:moveTo>
                  <a:pt x="67" y="87"/>
                </a:moveTo>
                <a:cubicBezTo>
                  <a:pt x="76" y="87"/>
                  <a:pt x="84" y="95"/>
                  <a:pt x="84" y="105"/>
                </a:cubicBezTo>
                <a:cubicBezTo>
                  <a:pt x="84" y="114"/>
                  <a:pt x="76" y="122"/>
                  <a:pt x="67" y="122"/>
                </a:cubicBezTo>
                <a:cubicBezTo>
                  <a:pt x="57" y="122"/>
                  <a:pt x="50" y="114"/>
                  <a:pt x="50" y="105"/>
                </a:cubicBezTo>
                <a:cubicBezTo>
                  <a:pt x="50" y="95"/>
                  <a:pt x="57" y="87"/>
                  <a:pt x="67" y="87"/>
                </a:cubicBezTo>
                <a:close/>
                <a:moveTo>
                  <a:pt x="97" y="74"/>
                </a:moveTo>
                <a:cubicBezTo>
                  <a:pt x="85" y="86"/>
                  <a:pt x="85" y="86"/>
                  <a:pt x="85" y="86"/>
                </a:cubicBezTo>
                <a:cubicBezTo>
                  <a:pt x="75" y="76"/>
                  <a:pt x="59" y="76"/>
                  <a:pt x="49" y="86"/>
                </a:cubicBezTo>
                <a:cubicBezTo>
                  <a:pt x="36" y="74"/>
                  <a:pt x="36" y="74"/>
                  <a:pt x="36" y="74"/>
                </a:cubicBezTo>
                <a:cubicBezTo>
                  <a:pt x="53" y="57"/>
                  <a:pt x="81" y="57"/>
                  <a:pt x="97" y="74"/>
                </a:cubicBezTo>
                <a:close/>
                <a:moveTo>
                  <a:pt x="116" y="56"/>
                </a:moveTo>
                <a:cubicBezTo>
                  <a:pt x="104" y="68"/>
                  <a:pt x="104" y="68"/>
                  <a:pt x="104" y="68"/>
                </a:cubicBezTo>
                <a:cubicBezTo>
                  <a:pt x="83" y="48"/>
                  <a:pt x="50" y="48"/>
                  <a:pt x="30" y="68"/>
                </a:cubicBezTo>
                <a:cubicBezTo>
                  <a:pt x="18" y="56"/>
                  <a:pt x="18" y="56"/>
                  <a:pt x="18" y="56"/>
                </a:cubicBezTo>
                <a:cubicBezTo>
                  <a:pt x="45" y="29"/>
                  <a:pt x="89" y="29"/>
                  <a:pt x="116" y="56"/>
                </a:cubicBezTo>
                <a:close/>
                <a:moveTo>
                  <a:pt x="122" y="50"/>
                </a:moveTo>
                <a:cubicBezTo>
                  <a:pt x="92" y="19"/>
                  <a:pt x="42" y="19"/>
                  <a:pt x="12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37" y="0"/>
                  <a:pt x="97" y="0"/>
                  <a:pt x="134" y="38"/>
                </a:cubicBezTo>
                <a:cubicBezTo>
                  <a:pt x="122" y="50"/>
                  <a:pt x="122" y="50"/>
                  <a:pt x="122" y="5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745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2149BBB5-2339-4352-BA94-5E360789C6A6}"/>
              </a:ext>
            </a:extLst>
          </p:cNvPr>
          <p:cNvSpPr txBox="1">
            <a:spLocks/>
          </p:cNvSpPr>
          <p:nvPr/>
        </p:nvSpPr>
        <p:spPr>
          <a:xfrm>
            <a:off x="762000" y="554624"/>
            <a:ext cx="9858375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2860" rIns="45720" bIns="228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178"/>
            <a:r>
              <a:rPr lang="en-ID" sz="3200" b="1" dirty="0">
                <a:solidFill>
                  <a:srgbClr val="592298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</a:t>
            </a:r>
          </a:p>
        </p:txBody>
      </p:sp>
      <p:sp>
        <p:nvSpPr>
          <p:cNvPr id="45" name="Freeform 8">
            <a:extLst>
              <a:ext uri="{FF2B5EF4-FFF2-40B4-BE49-F238E27FC236}">
                <a16:creationId xmlns:a16="http://schemas.microsoft.com/office/drawing/2014/main" id="{A240E489-882D-49A6-B3C8-46BA2E95F49F}"/>
              </a:ext>
            </a:extLst>
          </p:cNvPr>
          <p:cNvSpPr>
            <a:spLocks/>
          </p:cNvSpPr>
          <p:nvPr/>
        </p:nvSpPr>
        <p:spPr bwMode="auto">
          <a:xfrm>
            <a:off x="4096471" y="2876542"/>
            <a:ext cx="1417514" cy="1422911"/>
          </a:xfrm>
          <a:custGeom>
            <a:avLst/>
            <a:gdLst>
              <a:gd name="T0" fmla="*/ 134 w 267"/>
              <a:gd name="T1" fmla="*/ 0 h 268"/>
              <a:gd name="T2" fmla="*/ 267 w 267"/>
              <a:gd name="T3" fmla="*/ 134 h 268"/>
              <a:gd name="T4" fmla="*/ 267 w 267"/>
              <a:gd name="T5" fmla="*/ 134 h 268"/>
              <a:gd name="T6" fmla="*/ 267 w 267"/>
              <a:gd name="T7" fmla="*/ 134 h 268"/>
              <a:gd name="T8" fmla="*/ 133 w 267"/>
              <a:gd name="T9" fmla="*/ 268 h 268"/>
              <a:gd name="T10" fmla="*/ 0 w 267"/>
              <a:gd name="T11" fmla="*/ 134 h 268"/>
              <a:gd name="T12" fmla="*/ 134 w 267"/>
              <a:gd name="T13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68">
                <a:moveTo>
                  <a:pt x="134" y="0"/>
                </a:moveTo>
                <a:cubicBezTo>
                  <a:pt x="207" y="0"/>
                  <a:pt x="267" y="60"/>
                  <a:pt x="267" y="134"/>
                </a:cubicBezTo>
                <a:cubicBezTo>
                  <a:pt x="267" y="134"/>
                  <a:pt x="267" y="134"/>
                  <a:pt x="267" y="134"/>
                </a:cubicBezTo>
                <a:cubicBezTo>
                  <a:pt x="267" y="134"/>
                  <a:pt x="267" y="134"/>
                  <a:pt x="267" y="134"/>
                </a:cubicBezTo>
                <a:cubicBezTo>
                  <a:pt x="193" y="134"/>
                  <a:pt x="133" y="194"/>
                  <a:pt x="133" y="268"/>
                </a:cubicBezTo>
                <a:cubicBezTo>
                  <a:pt x="60" y="267"/>
                  <a:pt x="0" y="207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</a:path>
            </a:pathLst>
          </a:custGeom>
          <a:solidFill>
            <a:srgbClr val="F39C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CBD5A191-D1CE-42E4-A66B-F66C7E36BC53}"/>
              </a:ext>
            </a:extLst>
          </p:cNvPr>
          <p:cNvSpPr>
            <a:spLocks/>
          </p:cNvSpPr>
          <p:nvPr/>
        </p:nvSpPr>
        <p:spPr bwMode="auto">
          <a:xfrm>
            <a:off x="5508587" y="2876542"/>
            <a:ext cx="1417514" cy="1422911"/>
          </a:xfrm>
          <a:custGeom>
            <a:avLst/>
            <a:gdLst>
              <a:gd name="T0" fmla="*/ 134 w 267"/>
              <a:gd name="T1" fmla="*/ 0 h 268"/>
              <a:gd name="T2" fmla="*/ 267 w 267"/>
              <a:gd name="T3" fmla="*/ 134 h 268"/>
              <a:gd name="T4" fmla="*/ 134 w 267"/>
              <a:gd name="T5" fmla="*/ 268 h 268"/>
              <a:gd name="T6" fmla="*/ 0 w 267"/>
              <a:gd name="T7" fmla="*/ 134 h 268"/>
              <a:gd name="T8" fmla="*/ 133 w 267"/>
              <a:gd name="T9" fmla="*/ 1 h 268"/>
              <a:gd name="T10" fmla="*/ 133 w 267"/>
              <a:gd name="T11" fmla="*/ 0 h 268"/>
              <a:gd name="T12" fmla="*/ 134 w 267"/>
              <a:gd name="T13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68">
                <a:moveTo>
                  <a:pt x="134" y="0"/>
                </a:moveTo>
                <a:cubicBezTo>
                  <a:pt x="207" y="0"/>
                  <a:pt x="267" y="60"/>
                  <a:pt x="267" y="134"/>
                </a:cubicBezTo>
                <a:cubicBezTo>
                  <a:pt x="267" y="208"/>
                  <a:pt x="207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73" y="134"/>
                  <a:pt x="133" y="74"/>
                  <a:pt x="133" y="1"/>
                </a:cubicBezTo>
                <a:cubicBezTo>
                  <a:pt x="133" y="0"/>
                  <a:pt x="133" y="0"/>
                  <a:pt x="133" y="0"/>
                </a:cubicBezTo>
                <a:lnTo>
                  <a:pt x="134" y="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82E8EADA-4A82-472F-BD83-05149BBB15BB}"/>
              </a:ext>
            </a:extLst>
          </p:cNvPr>
          <p:cNvSpPr>
            <a:spLocks/>
          </p:cNvSpPr>
          <p:nvPr/>
        </p:nvSpPr>
        <p:spPr bwMode="auto">
          <a:xfrm>
            <a:off x="4797130" y="3587997"/>
            <a:ext cx="1417514" cy="1422911"/>
          </a:xfrm>
          <a:custGeom>
            <a:avLst/>
            <a:gdLst>
              <a:gd name="T0" fmla="*/ 133 w 267"/>
              <a:gd name="T1" fmla="*/ 0 h 268"/>
              <a:gd name="T2" fmla="*/ 134 w 267"/>
              <a:gd name="T3" fmla="*/ 0 h 268"/>
              <a:gd name="T4" fmla="*/ 267 w 267"/>
              <a:gd name="T5" fmla="*/ 134 h 268"/>
              <a:gd name="T6" fmla="*/ 267 w 267"/>
              <a:gd name="T7" fmla="*/ 134 h 268"/>
              <a:gd name="T8" fmla="*/ 133 w 267"/>
              <a:gd name="T9" fmla="*/ 268 h 268"/>
              <a:gd name="T10" fmla="*/ 0 w 267"/>
              <a:gd name="T11" fmla="*/ 134 h 268"/>
              <a:gd name="T12" fmla="*/ 133 w 267"/>
              <a:gd name="T13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68">
                <a:moveTo>
                  <a:pt x="133" y="0"/>
                </a:moveTo>
                <a:cubicBezTo>
                  <a:pt x="134" y="0"/>
                  <a:pt x="134" y="0"/>
                  <a:pt x="134" y="0"/>
                </a:cubicBezTo>
                <a:cubicBezTo>
                  <a:pt x="134" y="74"/>
                  <a:pt x="194" y="133"/>
                  <a:pt x="267" y="134"/>
                </a:cubicBezTo>
                <a:cubicBezTo>
                  <a:pt x="267" y="134"/>
                  <a:pt x="267" y="134"/>
                  <a:pt x="267" y="134"/>
                </a:cubicBezTo>
                <a:cubicBezTo>
                  <a:pt x="267" y="208"/>
                  <a:pt x="207" y="268"/>
                  <a:pt x="133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3" y="0"/>
                </a:cubicBezTo>
                <a:close/>
              </a:path>
            </a:pathLst>
          </a:custGeom>
          <a:solidFill>
            <a:srgbClr val="16A0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8F1BC6A5-02F4-47B0-9548-18FDB5544ECA}"/>
              </a:ext>
            </a:extLst>
          </p:cNvPr>
          <p:cNvSpPr>
            <a:spLocks/>
          </p:cNvSpPr>
          <p:nvPr/>
        </p:nvSpPr>
        <p:spPr bwMode="auto">
          <a:xfrm>
            <a:off x="4802528" y="2170484"/>
            <a:ext cx="1417514" cy="1417514"/>
          </a:xfrm>
          <a:custGeom>
            <a:avLst/>
            <a:gdLst>
              <a:gd name="T0" fmla="*/ 134 w 267"/>
              <a:gd name="T1" fmla="*/ 0 h 267"/>
              <a:gd name="T2" fmla="*/ 267 w 267"/>
              <a:gd name="T3" fmla="*/ 134 h 267"/>
              <a:gd name="T4" fmla="*/ 134 w 267"/>
              <a:gd name="T5" fmla="*/ 267 h 267"/>
              <a:gd name="T6" fmla="*/ 134 w 267"/>
              <a:gd name="T7" fmla="*/ 267 h 267"/>
              <a:gd name="T8" fmla="*/ 1 w 267"/>
              <a:gd name="T9" fmla="*/ 133 h 267"/>
              <a:gd name="T10" fmla="*/ 0 w 267"/>
              <a:gd name="T11" fmla="*/ 133 h 267"/>
              <a:gd name="T12" fmla="*/ 134 w 267"/>
              <a:gd name="T13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67">
                <a:moveTo>
                  <a:pt x="134" y="0"/>
                </a:moveTo>
                <a:cubicBezTo>
                  <a:pt x="207" y="0"/>
                  <a:pt x="267" y="60"/>
                  <a:pt x="267" y="134"/>
                </a:cubicBezTo>
                <a:cubicBezTo>
                  <a:pt x="267" y="207"/>
                  <a:pt x="208" y="267"/>
                  <a:pt x="134" y="267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34" y="193"/>
                  <a:pt x="74" y="133"/>
                  <a:pt x="1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60"/>
                  <a:pt x="60" y="0"/>
                  <a:pt x="134" y="0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B2684546-0780-4E80-9D46-502FE63E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398" y="2862443"/>
            <a:ext cx="2059103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support@gmail.com</a:t>
            </a:r>
          </a:p>
        </p:txBody>
      </p:sp>
      <p:sp>
        <p:nvSpPr>
          <p:cNvPr id="50" name="Rounded Rectangle 32">
            <a:extLst>
              <a:ext uri="{FF2B5EF4-FFF2-40B4-BE49-F238E27FC236}">
                <a16:creationId xmlns:a16="http://schemas.microsoft.com/office/drawing/2014/main" id="{236A6FA3-5B2A-44A2-82BA-DD01E036C7BC}"/>
              </a:ext>
            </a:extLst>
          </p:cNvPr>
          <p:cNvSpPr/>
          <p:nvPr/>
        </p:nvSpPr>
        <p:spPr>
          <a:xfrm>
            <a:off x="7484398" y="2588136"/>
            <a:ext cx="926540" cy="210984"/>
          </a:xfrm>
          <a:prstGeom prst="roundRect">
            <a:avLst>
              <a:gd name="adj" fmla="val 50000"/>
            </a:avLst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Email </a:t>
            </a:r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D790962A-8919-4258-B093-89FD21AEE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398" y="4385827"/>
            <a:ext cx="2059103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http://www.google.com</a:t>
            </a:r>
          </a:p>
        </p:txBody>
      </p:sp>
      <p:sp>
        <p:nvSpPr>
          <p:cNvPr id="52" name="Rounded Rectangle 34">
            <a:extLst>
              <a:ext uri="{FF2B5EF4-FFF2-40B4-BE49-F238E27FC236}">
                <a16:creationId xmlns:a16="http://schemas.microsoft.com/office/drawing/2014/main" id="{7E5CA6CF-7D9A-473E-81DC-0978F86E0CD6}"/>
              </a:ext>
            </a:extLst>
          </p:cNvPr>
          <p:cNvSpPr/>
          <p:nvPr/>
        </p:nvSpPr>
        <p:spPr>
          <a:xfrm>
            <a:off x="7484398" y="4111519"/>
            <a:ext cx="926540" cy="210984"/>
          </a:xfrm>
          <a:prstGeom prst="roundRect">
            <a:avLst>
              <a:gd name="adj" fmla="val 50000"/>
            </a:avLst>
          </a:prstGeom>
          <a:solidFill>
            <a:srgbClr val="16A0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Webiste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3" name="Text Box 10">
            <a:extLst>
              <a:ext uri="{FF2B5EF4-FFF2-40B4-BE49-F238E27FC236}">
                <a16:creationId xmlns:a16="http://schemas.microsoft.com/office/drawing/2014/main" id="{7A86D49C-208A-49F1-B8E2-75189EE1D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938" y="2856495"/>
            <a:ext cx="2183127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r" defTabSz="1088178"/>
            <a:r>
              <a:rPr lang="en-US" sz="825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Rungkut</a:t>
            </a:r>
            <a:r>
              <a:rPr 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Makmur Square </a:t>
            </a:r>
            <a:br>
              <a:rPr 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Surabaya, East Java</a:t>
            </a:r>
            <a:br>
              <a:rPr 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Indonesia,</a:t>
            </a:r>
          </a:p>
        </p:txBody>
      </p:sp>
      <p:sp>
        <p:nvSpPr>
          <p:cNvPr id="54" name="Rounded Rectangle 36">
            <a:extLst>
              <a:ext uri="{FF2B5EF4-FFF2-40B4-BE49-F238E27FC236}">
                <a16:creationId xmlns:a16="http://schemas.microsoft.com/office/drawing/2014/main" id="{ECC0A8F6-EC52-41BB-B39C-50A1E3DE3071}"/>
              </a:ext>
            </a:extLst>
          </p:cNvPr>
          <p:cNvSpPr/>
          <p:nvPr/>
        </p:nvSpPr>
        <p:spPr>
          <a:xfrm>
            <a:off x="2855959" y="2582187"/>
            <a:ext cx="941105" cy="210984"/>
          </a:xfrm>
          <a:prstGeom prst="roundRect">
            <a:avLst>
              <a:gd name="adj" fmla="val 50000"/>
            </a:avLst>
          </a:prstGeom>
          <a:solidFill>
            <a:srgbClr val="2980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Address</a:t>
            </a: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2164A35D-B395-497B-9865-BCB11FF29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938" y="4379879"/>
            <a:ext cx="2183127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r" defTabSz="1088178"/>
            <a:r>
              <a:rPr 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+62 81231411833</a:t>
            </a:r>
          </a:p>
        </p:txBody>
      </p:sp>
      <p:sp>
        <p:nvSpPr>
          <p:cNvPr id="56" name="Rounded Rectangle 38">
            <a:extLst>
              <a:ext uri="{FF2B5EF4-FFF2-40B4-BE49-F238E27FC236}">
                <a16:creationId xmlns:a16="http://schemas.microsoft.com/office/drawing/2014/main" id="{82A6F690-E259-4FD9-B98B-F29A95E3A026}"/>
              </a:ext>
            </a:extLst>
          </p:cNvPr>
          <p:cNvSpPr/>
          <p:nvPr/>
        </p:nvSpPr>
        <p:spPr>
          <a:xfrm>
            <a:off x="2479431" y="4105571"/>
            <a:ext cx="1317633" cy="225798"/>
          </a:xfrm>
          <a:prstGeom prst="roundRect">
            <a:avLst>
              <a:gd name="adj" fmla="val 50000"/>
            </a:avLst>
          </a:prstGeom>
          <a:solidFill>
            <a:srgbClr val="F39C1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Contact Number</a:t>
            </a:r>
          </a:p>
        </p:txBody>
      </p:sp>
      <p:sp>
        <p:nvSpPr>
          <p:cNvPr id="57" name="Freeform 182">
            <a:extLst>
              <a:ext uri="{FF2B5EF4-FFF2-40B4-BE49-F238E27FC236}">
                <a16:creationId xmlns:a16="http://schemas.microsoft.com/office/drawing/2014/main" id="{B7371BE8-D06F-4416-AE77-57A46E7B9C09}"/>
              </a:ext>
            </a:extLst>
          </p:cNvPr>
          <p:cNvSpPr>
            <a:spLocks noEditPoints="1"/>
          </p:cNvSpPr>
          <p:nvPr/>
        </p:nvSpPr>
        <p:spPr bwMode="auto">
          <a:xfrm>
            <a:off x="4616706" y="3408146"/>
            <a:ext cx="259433" cy="246369"/>
          </a:xfrm>
          <a:custGeom>
            <a:avLst/>
            <a:gdLst>
              <a:gd name="T0" fmla="*/ 26 w 109"/>
              <a:gd name="T1" fmla="*/ 93 h 104"/>
              <a:gd name="T2" fmla="*/ 14 w 109"/>
              <a:gd name="T3" fmla="*/ 82 h 104"/>
              <a:gd name="T4" fmla="*/ 26 w 109"/>
              <a:gd name="T5" fmla="*/ 71 h 104"/>
              <a:gd name="T6" fmla="*/ 37 w 109"/>
              <a:gd name="T7" fmla="*/ 82 h 104"/>
              <a:gd name="T8" fmla="*/ 26 w 109"/>
              <a:gd name="T9" fmla="*/ 93 h 104"/>
              <a:gd name="T10" fmla="*/ 85 w 109"/>
              <a:gd name="T11" fmla="*/ 33 h 104"/>
              <a:gd name="T12" fmla="*/ 74 w 109"/>
              <a:gd name="T13" fmla="*/ 22 h 104"/>
              <a:gd name="T14" fmla="*/ 85 w 109"/>
              <a:gd name="T15" fmla="*/ 11 h 104"/>
              <a:gd name="T16" fmla="*/ 97 w 109"/>
              <a:gd name="T17" fmla="*/ 22 h 104"/>
              <a:gd name="T18" fmla="*/ 85 w 109"/>
              <a:gd name="T19" fmla="*/ 33 h 104"/>
              <a:gd name="T20" fmla="*/ 86 w 109"/>
              <a:gd name="T21" fmla="*/ 93 h 104"/>
              <a:gd name="T22" fmla="*/ 75 w 109"/>
              <a:gd name="T23" fmla="*/ 82 h 104"/>
              <a:gd name="T24" fmla="*/ 86 w 109"/>
              <a:gd name="T25" fmla="*/ 71 h 104"/>
              <a:gd name="T26" fmla="*/ 97 w 109"/>
              <a:gd name="T27" fmla="*/ 82 h 104"/>
              <a:gd name="T28" fmla="*/ 86 w 109"/>
              <a:gd name="T29" fmla="*/ 93 h 104"/>
              <a:gd name="T30" fmla="*/ 25 w 109"/>
              <a:gd name="T31" fmla="*/ 64 h 104"/>
              <a:gd name="T32" fmla="*/ 14 w 109"/>
              <a:gd name="T33" fmla="*/ 52 h 104"/>
              <a:gd name="T34" fmla="*/ 25 w 109"/>
              <a:gd name="T35" fmla="*/ 41 h 104"/>
              <a:gd name="T36" fmla="*/ 37 w 109"/>
              <a:gd name="T37" fmla="*/ 52 h 104"/>
              <a:gd name="T38" fmla="*/ 25 w 109"/>
              <a:gd name="T39" fmla="*/ 64 h 104"/>
              <a:gd name="T40" fmla="*/ 85 w 109"/>
              <a:gd name="T41" fmla="*/ 64 h 104"/>
              <a:gd name="T42" fmla="*/ 74 w 109"/>
              <a:gd name="T43" fmla="*/ 52 h 104"/>
              <a:gd name="T44" fmla="*/ 85 w 109"/>
              <a:gd name="T45" fmla="*/ 41 h 104"/>
              <a:gd name="T46" fmla="*/ 96 w 109"/>
              <a:gd name="T47" fmla="*/ 52 h 104"/>
              <a:gd name="T48" fmla="*/ 85 w 109"/>
              <a:gd name="T49" fmla="*/ 64 h 104"/>
              <a:gd name="T50" fmla="*/ 25 w 109"/>
              <a:gd name="T51" fmla="*/ 33 h 104"/>
              <a:gd name="T52" fmla="*/ 14 w 109"/>
              <a:gd name="T53" fmla="*/ 22 h 104"/>
              <a:gd name="T54" fmla="*/ 25 w 109"/>
              <a:gd name="T55" fmla="*/ 11 h 104"/>
              <a:gd name="T56" fmla="*/ 37 w 109"/>
              <a:gd name="T57" fmla="*/ 22 h 104"/>
              <a:gd name="T58" fmla="*/ 25 w 109"/>
              <a:gd name="T59" fmla="*/ 33 h 104"/>
              <a:gd name="T60" fmla="*/ 101 w 109"/>
              <a:gd name="T61" fmla="*/ 0 h 104"/>
              <a:gd name="T62" fmla="*/ 9 w 109"/>
              <a:gd name="T63" fmla="*/ 0 h 104"/>
              <a:gd name="T64" fmla="*/ 0 w 109"/>
              <a:gd name="T65" fmla="*/ 9 h 104"/>
              <a:gd name="T66" fmla="*/ 0 w 109"/>
              <a:gd name="T67" fmla="*/ 96 h 104"/>
              <a:gd name="T68" fmla="*/ 9 w 109"/>
              <a:gd name="T69" fmla="*/ 104 h 104"/>
              <a:gd name="T70" fmla="*/ 101 w 109"/>
              <a:gd name="T71" fmla="*/ 104 h 104"/>
              <a:gd name="T72" fmla="*/ 109 w 109"/>
              <a:gd name="T73" fmla="*/ 96 h 104"/>
              <a:gd name="T74" fmla="*/ 109 w 109"/>
              <a:gd name="T75" fmla="*/ 9 h 104"/>
              <a:gd name="T76" fmla="*/ 101 w 109"/>
              <a:gd name="T7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4">
                <a:moveTo>
                  <a:pt x="26" y="93"/>
                </a:moveTo>
                <a:cubicBezTo>
                  <a:pt x="19" y="93"/>
                  <a:pt x="14" y="88"/>
                  <a:pt x="14" y="82"/>
                </a:cubicBezTo>
                <a:cubicBezTo>
                  <a:pt x="14" y="76"/>
                  <a:pt x="19" y="71"/>
                  <a:pt x="26" y="71"/>
                </a:cubicBezTo>
                <a:cubicBezTo>
                  <a:pt x="32" y="71"/>
                  <a:pt x="37" y="76"/>
                  <a:pt x="37" y="82"/>
                </a:cubicBezTo>
                <a:cubicBezTo>
                  <a:pt x="37" y="88"/>
                  <a:pt x="32" y="93"/>
                  <a:pt x="26" y="93"/>
                </a:cubicBezTo>
                <a:close/>
                <a:moveTo>
                  <a:pt x="85" y="33"/>
                </a:moveTo>
                <a:cubicBezTo>
                  <a:pt x="79" y="33"/>
                  <a:pt x="74" y="28"/>
                  <a:pt x="74" y="22"/>
                </a:cubicBezTo>
                <a:cubicBezTo>
                  <a:pt x="74" y="16"/>
                  <a:pt x="79" y="11"/>
                  <a:pt x="85" y="11"/>
                </a:cubicBezTo>
                <a:cubicBezTo>
                  <a:pt x="91" y="11"/>
                  <a:pt x="97" y="16"/>
                  <a:pt x="97" y="22"/>
                </a:cubicBezTo>
                <a:cubicBezTo>
                  <a:pt x="97" y="28"/>
                  <a:pt x="91" y="33"/>
                  <a:pt x="85" y="33"/>
                </a:cubicBezTo>
                <a:close/>
                <a:moveTo>
                  <a:pt x="86" y="93"/>
                </a:moveTo>
                <a:cubicBezTo>
                  <a:pt x="80" y="93"/>
                  <a:pt x="75" y="88"/>
                  <a:pt x="75" y="82"/>
                </a:cubicBezTo>
                <a:cubicBezTo>
                  <a:pt x="75" y="76"/>
                  <a:pt x="80" y="71"/>
                  <a:pt x="86" y="71"/>
                </a:cubicBezTo>
                <a:cubicBezTo>
                  <a:pt x="92" y="71"/>
                  <a:pt x="97" y="76"/>
                  <a:pt x="97" y="82"/>
                </a:cubicBezTo>
                <a:cubicBezTo>
                  <a:pt x="97" y="88"/>
                  <a:pt x="92" y="93"/>
                  <a:pt x="86" y="93"/>
                </a:cubicBezTo>
                <a:close/>
                <a:moveTo>
                  <a:pt x="25" y="64"/>
                </a:moveTo>
                <a:cubicBezTo>
                  <a:pt x="19" y="64"/>
                  <a:pt x="14" y="59"/>
                  <a:pt x="14" y="52"/>
                </a:cubicBezTo>
                <a:cubicBezTo>
                  <a:pt x="14" y="46"/>
                  <a:pt x="19" y="41"/>
                  <a:pt x="25" y="41"/>
                </a:cubicBezTo>
                <a:cubicBezTo>
                  <a:pt x="32" y="41"/>
                  <a:pt x="37" y="46"/>
                  <a:pt x="37" y="52"/>
                </a:cubicBezTo>
                <a:cubicBezTo>
                  <a:pt x="37" y="59"/>
                  <a:pt x="32" y="64"/>
                  <a:pt x="25" y="64"/>
                </a:cubicBezTo>
                <a:close/>
                <a:moveTo>
                  <a:pt x="85" y="64"/>
                </a:moveTo>
                <a:cubicBezTo>
                  <a:pt x="79" y="64"/>
                  <a:pt x="74" y="59"/>
                  <a:pt x="74" y="52"/>
                </a:cubicBezTo>
                <a:cubicBezTo>
                  <a:pt x="74" y="46"/>
                  <a:pt x="79" y="41"/>
                  <a:pt x="85" y="41"/>
                </a:cubicBezTo>
                <a:cubicBezTo>
                  <a:pt x="91" y="41"/>
                  <a:pt x="96" y="46"/>
                  <a:pt x="96" y="52"/>
                </a:cubicBezTo>
                <a:cubicBezTo>
                  <a:pt x="96" y="59"/>
                  <a:pt x="91" y="64"/>
                  <a:pt x="85" y="64"/>
                </a:cubicBezTo>
                <a:close/>
                <a:moveTo>
                  <a:pt x="25" y="33"/>
                </a:moveTo>
                <a:cubicBezTo>
                  <a:pt x="19" y="33"/>
                  <a:pt x="14" y="28"/>
                  <a:pt x="14" y="22"/>
                </a:cubicBezTo>
                <a:cubicBezTo>
                  <a:pt x="14" y="16"/>
                  <a:pt x="19" y="11"/>
                  <a:pt x="25" y="11"/>
                </a:cubicBezTo>
                <a:cubicBezTo>
                  <a:pt x="32" y="11"/>
                  <a:pt x="37" y="16"/>
                  <a:pt x="37" y="22"/>
                </a:cubicBezTo>
                <a:cubicBezTo>
                  <a:pt x="37" y="28"/>
                  <a:pt x="32" y="33"/>
                  <a:pt x="25" y="33"/>
                </a:cubicBezTo>
                <a:close/>
                <a:moveTo>
                  <a:pt x="10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1"/>
                  <a:pt x="4" y="104"/>
                  <a:pt x="9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6" y="104"/>
                  <a:pt x="109" y="101"/>
                  <a:pt x="109" y="96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4"/>
                  <a:pt x="106" y="0"/>
                  <a:pt x="10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Freeform 236">
            <a:extLst>
              <a:ext uri="{FF2B5EF4-FFF2-40B4-BE49-F238E27FC236}">
                <a16:creationId xmlns:a16="http://schemas.microsoft.com/office/drawing/2014/main" id="{6EF3B4D5-AB76-47C7-BA58-358B8E1AAADF}"/>
              </a:ext>
            </a:extLst>
          </p:cNvPr>
          <p:cNvSpPr>
            <a:spLocks noEditPoints="1"/>
          </p:cNvSpPr>
          <p:nvPr/>
        </p:nvSpPr>
        <p:spPr bwMode="auto">
          <a:xfrm>
            <a:off x="5375510" y="2585457"/>
            <a:ext cx="317634" cy="317634"/>
          </a:xfrm>
          <a:custGeom>
            <a:avLst/>
            <a:gdLst>
              <a:gd name="T0" fmla="*/ 111 w 114"/>
              <a:gd name="T1" fmla="*/ 48 h 114"/>
              <a:gd name="T2" fmla="*/ 104 w 114"/>
              <a:gd name="T3" fmla="*/ 48 h 114"/>
              <a:gd name="T4" fmla="*/ 96 w 114"/>
              <a:gd name="T5" fmla="*/ 29 h 114"/>
              <a:gd name="T6" fmla="*/ 101 w 114"/>
              <a:gd name="T7" fmla="*/ 24 h 114"/>
              <a:gd name="T8" fmla="*/ 102 w 114"/>
              <a:gd name="T9" fmla="*/ 22 h 114"/>
              <a:gd name="T10" fmla="*/ 101 w 114"/>
              <a:gd name="T11" fmla="*/ 20 h 114"/>
              <a:gd name="T12" fmla="*/ 92 w 114"/>
              <a:gd name="T13" fmla="*/ 12 h 114"/>
              <a:gd name="T14" fmla="*/ 89 w 114"/>
              <a:gd name="T15" fmla="*/ 12 h 114"/>
              <a:gd name="T16" fmla="*/ 84 w 114"/>
              <a:gd name="T17" fmla="*/ 17 h 114"/>
              <a:gd name="T18" fmla="*/ 65 w 114"/>
              <a:gd name="T19" fmla="*/ 9 h 114"/>
              <a:gd name="T20" fmla="*/ 65 w 114"/>
              <a:gd name="T21" fmla="*/ 2 h 114"/>
              <a:gd name="T22" fmla="*/ 62 w 114"/>
              <a:gd name="T23" fmla="*/ 0 h 114"/>
              <a:gd name="T24" fmla="*/ 50 w 114"/>
              <a:gd name="T25" fmla="*/ 0 h 114"/>
              <a:gd name="T26" fmla="*/ 48 w 114"/>
              <a:gd name="T27" fmla="*/ 2 h 114"/>
              <a:gd name="T28" fmla="*/ 48 w 114"/>
              <a:gd name="T29" fmla="*/ 9 h 114"/>
              <a:gd name="T30" fmla="*/ 29 w 114"/>
              <a:gd name="T31" fmla="*/ 17 h 114"/>
              <a:gd name="T32" fmla="*/ 24 w 114"/>
              <a:gd name="T33" fmla="*/ 12 h 114"/>
              <a:gd name="T34" fmla="*/ 20 w 114"/>
              <a:gd name="T35" fmla="*/ 12 h 114"/>
              <a:gd name="T36" fmla="*/ 12 w 114"/>
              <a:gd name="T37" fmla="*/ 21 h 114"/>
              <a:gd name="T38" fmla="*/ 11 w 114"/>
              <a:gd name="T39" fmla="*/ 22 h 114"/>
              <a:gd name="T40" fmla="*/ 12 w 114"/>
              <a:gd name="T41" fmla="*/ 24 h 114"/>
              <a:gd name="T42" fmla="*/ 17 w 114"/>
              <a:gd name="T43" fmla="*/ 29 h 114"/>
              <a:gd name="T44" fmla="*/ 8 w 114"/>
              <a:gd name="T45" fmla="*/ 48 h 114"/>
              <a:gd name="T46" fmla="*/ 2 w 114"/>
              <a:gd name="T47" fmla="*/ 48 h 114"/>
              <a:gd name="T48" fmla="*/ 0 w 114"/>
              <a:gd name="T49" fmla="*/ 51 h 114"/>
              <a:gd name="T50" fmla="*/ 0 w 114"/>
              <a:gd name="T51" fmla="*/ 63 h 114"/>
              <a:gd name="T52" fmla="*/ 2 w 114"/>
              <a:gd name="T53" fmla="*/ 65 h 114"/>
              <a:gd name="T54" fmla="*/ 8 w 114"/>
              <a:gd name="T55" fmla="*/ 65 h 114"/>
              <a:gd name="T56" fmla="*/ 16 w 114"/>
              <a:gd name="T57" fmla="*/ 85 h 114"/>
              <a:gd name="T58" fmla="*/ 12 w 114"/>
              <a:gd name="T59" fmla="*/ 89 h 114"/>
              <a:gd name="T60" fmla="*/ 12 w 114"/>
              <a:gd name="T61" fmla="*/ 93 h 114"/>
              <a:gd name="T62" fmla="*/ 20 w 114"/>
              <a:gd name="T63" fmla="*/ 101 h 114"/>
              <a:gd name="T64" fmla="*/ 22 w 114"/>
              <a:gd name="T65" fmla="*/ 102 h 114"/>
              <a:gd name="T66" fmla="*/ 24 w 114"/>
              <a:gd name="T67" fmla="*/ 101 h 114"/>
              <a:gd name="T68" fmla="*/ 28 w 114"/>
              <a:gd name="T69" fmla="*/ 97 h 114"/>
              <a:gd name="T70" fmla="*/ 48 w 114"/>
              <a:gd name="T71" fmla="*/ 105 h 114"/>
              <a:gd name="T72" fmla="*/ 48 w 114"/>
              <a:gd name="T73" fmla="*/ 111 h 114"/>
              <a:gd name="T74" fmla="*/ 50 w 114"/>
              <a:gd name="T75" fmla="*/ 114 h 114"/>
              <a:gd name="T76" fmla="*/ 62 w 114"/>
              <a:gd name="T77" fmla="*/ 114 h 114"/>
              <a:gd name="T78" fmla="*/ 65 w 114"/>
              <a:gd name="T79" fmla="*/ 111 h 114"/>
              <a:gd name="T80" fmla="*/ 65 w 114"/>
              <a:gd name="T81" fmla="*/ 105 h 114"/>
              <a:gd name="T82" fmla="*/ 85 w 114"/>
              <a:gd name="T83" fmla="*/ 97 h 114"/>
              <a:gd name="T84" fmla="*/ 89 w 114"/>
              <a:gd name="T85" fmla="*/ 102 h 114"/>
              <a:gd name="T86" fmla="*/ 93 w 114"/>
              <a:gd name="T87" fmla="*/ 102 h 114"/>
              <a:gd name="T88" fmla="*/ 101 w 114"/>
              <a:gd name="T89" fmla="*/ 93 h 114"/>
              <a:gd name="T90" fmla="*/ 101 w 114"/>
              <a:gd name="T91" fmla="*/ 89 h 114"/>
              <a:gd name="T92" fmla="*/ 97 w 114"/>
              <a:gd name="T93" fmla="*/ 85 h 114"/>
              <a:gd name="T94" fmla="*/ 104 w 114"/>
              <a:gd name="T95" fmla="*/ 65 h 114"/>
              <a:gd name="T96" fmla="*/ 111 w 114"/>
              <a:gd name="T97" fmla="*/ 65 h 114"/>
              <a:gd name="T98" fmla="*/ 114 w 114"/>
              <a:gd name="T99" fmla="*/ 63 h 114"/>
              <a:gd name="T100" fmla="*/ 114 w 114"/>
              <a:gd name="T101" fmla="*/ 51 h 114"/>
              <a:gd name="T102" fmla="*/ 111 w 114"/>
              <a:gd name="T103" fmla="*/ 48 h 114"/>
              <a:gd name="T104" fmla="*/ 67 w 114"/>
              <a:gd name="T105" fmla="*/ 57 h 114"/>
              <a:gd name="T106" fmla="*/ 57 w 114"/>
              <a:gd name="T107" fmla="*/ 67 h 114"/>
              <a:gd name="T108" fmla="*/ 47 w 114"/>
              <a:gd name="T109" fmla="*/ 57 h 114"/>
              <a:gd name="T110" fmla="*/ 57 w 114"/>
              <a:gd name="T111" fmla="*/ 47 h 114"/>
              <a:gd name="T112" fmla="*/ 67 w 114"/>
              <a:gd name="T113" fmla="*/ 57 h 114"/>
              <a:gd name="T114" fmla="*/ 57 w 114"/>
              <a:gd name="T115" fmla="*/ 83 h 114"/>
              <a:gd name="T116" fmla="*/ 30 w 114"/>
              <a:gd name="T117" fmla="*/ 57 h 114"/>
              <a:gd name="T118" fmla="*/ 57 w 114"/>
              <a:gd name="T119" fmla="*/ 30 h 114"/>
              <a:gd name="T120" fmla="*/ 83 w 114"/>
              <a:gd name="T121" fmla="*/ 57 h 114"/>
              <a:gd name="T122" fmla="*/ 57 w 114"/>
              <a:gd name="T123" fmla="*/ 8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" h="114">
                <a:moveTo>
                  <a:pt x="111" y="48"/>
                </a:moveTo>
                <a:cubicBezTo>
                  <a:pt x="104" y="48"/>
                  <a:pt x="104" y="48"/>
                  <a:pt x="104" y="48"/>
                </a:cubicBezTo>
                <a:cubicBezTo>
                  <a:pt x="103" y="41"/>
                  <a:pt x="100" y="35"/>
                  <a:pt x="96" y="29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101" y="24"/>
                  <a:pt x="102" y="23"/>
                  <a:pt x="102" y="22"/>
                </a:cubicBezTo>
                <a:cubicBezTo>
                  <a:pt x="102" y="22"/>
                  <a:pt x="101" y="21"/>
                  <a:pt x="101" y="20"/>
                </a:cubicBezTo>
                <a:cubicBezTo>
                  <a:pt x="92" y="12"/>
                  <a:pt x="92" y="12"/>
                  <a:pt x="92" y="12"/>
                </a:cubicBezTo>
                <a:cubicBezTo>
                  <a:pt x="91" y="11"/>
                  <a:pt x="90" y="11"/>
                  <a:pt x="89" y="12"/>
                </a:cubicBezTo>
                <a:cubicBezTo>
                  <a:pt x="84" y="17"/>
                  <a:pt x="84" y="17"/>
                  <a:pt x="84" y="17"/>
                </a:cubicBezTo>
                <a:cubicBezTo>
                  <a:pt x="78" y="13"/>
                  <a:pt x="72" y="10"/>
                  <a:pt x="65" y="9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1"/>
                  <a:pt x="64" y="0"/>
                  <a:pt x="6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9" y="0"/>
                  <a:pt x="48" y="1"/>
                  <a:pt x="48" y="2"/>
                </a:cubicBezTo>
                <a:cubicBezTo>
                  <a:pt x="48" y="9"/>
                  <a:pt x="48" y="9"/>
                  <a:pt x="48" y="9"/>
                </a:cubicBezTo>
                <a:cubicBezTo>
                  <a:pt x="41" y="10"/>
                  <a:pt x="34" y="13"/>
                  <a:pt x="29" y="17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1"/>
                  <a:pt x="21" y="11"/>
                  <a:pt x="20" y="12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1"/>
                  <a:pt x="11" y="22"/>
                  <a:pt x="11" y="22"/>
                </a:cubicBezTo>
                <a:cubicBezTo>
                  <a:pt x="11" y="23"/>
                  <a:pt x="11" y="24"/>
                  <a:pt x="12" y="24"/>
                </a:cubicBezTo>
                <a:cubicBezTo>
                  <a:pt x="17" y="29"/>
                  <a:pt x="17" y="29"/>
                  <a:pt x="17" y="29"/>
                </a:cubicBezTo>
                <a:cubicBezTo>
                  <a:pt x="13" y="35"/>
                  <a:pt x="10" y="41"/>
                  <a:pt x="8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2"/>
                  <a:pt x="12" y="79"/>
                  <a:pt x="16" y="85"/>
                </a:cubicBezTo>
                <a:cubicBezTo>
                  <a:pt x="12" y="89"/>
                  <a:pt x="12" y="89"/>
                  <a:pt x="12" y="89"/>
                </a:cubicBezTo>
                <a:cubicBezTo>
                  <a:pt x="11" y="90"/>
                  <a:pt x="11" y="92"/>
                  <a:pt x="12" y="93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3" y="102"/>
                  <a:pt x="23" y="102"/>
                  <a:pt x="24" y="101"/>
                </a:cubicBezTo>
                <a:cubicBezTo>
                  <a:pt x="28" y="97"/>
                  <a:pt x="28" y="97"/>
                  <a:pt x="28" y="97"/>
                </a:cubicBezTo>
                <a:cubicBezTo>
                  <a:pt x="34" y="101"/>
                  <a:pt x="41" y="104"/>
                  <a:pt x="48" y="105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49" y="114"/>
                  <a:pt x="50" y="114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4" y="114"/>
                  <a:pt x="65" y="113"/>
                  <a:pt x="65" y="111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2" y="104"/>
                  <a:pt x="79" y="101"/>
                  <a:pt x="85" y="97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0" y="102"/>
                  <a:pt x="92" y="102"/>
                  <a:pt x="93" y="102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02" y="92"/>
                  <a:pt x="102" y="90"/>
                  <a:pt x="101" y="89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79"/>
                  <a:pt x="103" y="72"/>
                  <a:pt x="104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3" y="65"/>
                  <a:pt x="114" y="64"/>
                  <a:pt x="114" y="63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49"/>
                  <a:pt x="113" y="48"/>
                  <a:pt x="111" y="48"/>
                </a:cubicBezTo>
                <a:close/>
                <a:moveTo>
                  <a:pt x="67" y="57"/>
                </a:moveTo>
                <a:cubicBezTo>
                  <a:pt x="67" y="62"/>
                  <a:pt x="62" y="67"/>
                  <a:pt x="57" y="67"/>
                </a:cubicBezTo>
                <a:cubicBezTo>
                  <a:pt x="51" y="67"/>
                  <a:pt x="47" y="62"/>
                  <a:pt x="47" y="57"/>
                </a:cubicBezTo>
                <a:cubicBezTo>
                  <a:pt x="47" y="51"/>
                  <a:pt x="51" y="47"/>
                  <a:pt x="57" y="47"/>
                </a:cubicBezTo>
                <a:cubicBezTo>
                  <a:pt x="62" y="47"/>
                  <a:pt x="67" y="51"/>
                  <a:pt x="67" y="57"/>
                </a:cubicBezTo>
                <a:close/>
                <a:moveTo>
                  <a:pt x="57" y="83"/>
                </a:moveTo>
                <a:cubicBezTo>
                  <a:pt x="42" y="83"/>
                  <a:pt x="30" y="71"/>
                  <a:pt x="30" y="57"/>
                </a:cubicBezTo>
                <a:cubicBezTo>
                  <a:pt x="30" y="42"/>
                  <a:pt x="42" y="30"/>
                  <a:pt x="57" y="30"/>
                </a:cubicBezTo>
                <a:cubicBezTo>
                  <a:pt x="71" y="30"/>
                  <a:pt x="83" y="42"/>
                  <a:pt x="83" y="57"/>
                </a:cubicBezTo>
                <a:cubicBezTo>
                  <a:pt x="83" y="71"/>
                  <a:pt x="71" y="83"/>
                  <a:pt x="57" y="8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Freeform 171">
            <a:extLst>
              <a:ext uri="{FF2B5EF4-FFF2-40B4-BE49-F238E27FC236}">
                <a16:creationId xmlns:a16="http://schemas.microsoft.com/office/drawing/2014/main" id="{C2744D68-EB2F-4597-BBED-FCFC28F16F4F}"/>
              </a:ext>
            </a:extLst>
          </p:cNvPr>
          <p:cNvSpPr>
            <a:spLocks noEditPoints="1"/>
          </p:cNvSpPr>
          <p:nvPr/>
        </p:nvSpPr>
        <p:spPr bwMode="auto">
          <a:xfrm>
            <a:off x="6146433" y="3430354"/>
            <a:ext cx="289767" cy="258836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Freeform 204">
            <a:extLst>
              <a:ext uri="{FF2B5EF4-FFF2-40B4-BE49-F238E27FC236}">
                <a16:creationId xmlns:a16="http://schemas.microsoft.com/office/drawing/2014/main" id="{A40BD8C2-1208-442B-A841-2A20D7EA6A8B}"/>
              </a:ext>
            </a:extLst>
          </p:cNvPr>
          <p:cNvSpPr>
            <a:spLocks noEditPoints="1"/>
          </p:cNvSpPr>
          <p:nvPr/>
        </p:nvSpPr>
        <p:spPr bwMode="auto">
          <a:xfrm>
            <a:off x="5329428" y="4217994"/>
            <a:ext cx="289337" cy="283843"/>
          </a:xfrm>
          <a:custGeom>
            <a:avLst/>
            <a:gdLst>
              <a:gd name="T0" fmla="*/ 82 w 124"/>
              <a:gd name="T1" fmla="*/ 60 h 121"/>
              <a:gd name="T2" fmla="*/ 62 w 124"/>
              <a:gd name="T3" fmla="*/ 80 h 121"/>
              <a:gd name="T4" fmla="*/ 42 w 124"/>
              <a:gd name="T5" fmla="*/ 60 h 121"/>
              <a:gd name="T6" fmla="*/ 62 w 124"/>
              <a:gd name="T7" fmla="*/ 41 h 121"/>
              <a:gd name="T8" fmla="*/ 82 w 124"/>
              <a:gd name="T9" fmla="*/ 60 h 121"/>
              <a:gd name="T10" fmla="*/ 107 w 124"/>
              <a:gd name="T11" fmla="*/ 46 h 121"/>
              <a:gd name="T12" fmla="*/ 104 w 124"/>
              <a:gd name="T13" fmla="*/ 39 h 121"/>
              <a:gd name="T14" fmla="*/ 111 w 124"/>
              <a:gd name="T15" fmla="*/ 22 h 121"/>
              <a:gd name="T16" fmla="*/ 101 w 124"/>
              <a:gd name="T17" fmla="*/ 12 h 121"/>
              <a:gd name="T18" fmla="*/ 84 w 124"/>
              <a:gd name="T19" fmla="*/ 19 h 121"/>
              <a:gd name="T20" fmla="*/ 76 w 124"/>
              <a:gd name="T21" fmla="*/ 16 h 121"/>
              <a:gd name="T22" fmla="*/ 69 w 124"/>
              <a:gd name="T23" fmla="*/ 0 h 121"/>
              <a:gd name="T24" fmla="*/ 55 w 124"/>
              <a:gd name="T25" fmla="*/ 0 h 121"/>
              <a:gd name="T26" fmla="*/ 48 w 124"/>
              <a:gd name="T27" fmla="*/ 16 h 121"/>
              <a:gd name="T28" fmla="*/ 40 w 124"/>
              <a:gd name="T29" fmla="*/ 19 h 121"/>
              <a:gd name="T30" fmla="*/ 23 w 124"/>
              <a:gd name="T31" fmla="*/ 13 h 121"/>
              <a:gd name="T32" fmla="*/ 13 w 124"/>
              <a:gd name="T33" fmla="*/ 22 h 121"/>
              <a:gd name="T34" fmla="*/ 20 w 124"/>
              <a:gd name="T35" fmla="*/ 39 h 121"/>
              <a:gd name="T36" fmla="*/ 17 w 124"/>
              <a:gd name="T37" fmla="*/ 47 h 121"/>
              <a:gd name="T38" fmla="*/ 0 w 124"/>
              <a:gd name="T39" fmla="*/ 54 h 121"/>
              <a:gd name="T40" fmla="*/ 0 w 124"/>
              <a:gd name="T41" fmla="*/ 67 h 121"/>
              <a:gd name="T42" fmla="*/ 17 w 124"/>
              <a:gd name="T43" fmla="*/ 74 h 121"/>
              <a:gd name="T44" fmla="*/ 20 w 124"/>
              <a:gd name="T45" fmla="*/ 82 h 121"/>
              <a:gd name="T46" fmla="*/ 14 w 124"/>
              <a:gd name="T47" fmla="*/ 99 h 121"/>
              <a:gd name="T48" fmla="*/ 23 w 124"/>
              <a:gd name="T49" fmla="*/ 108 h 121"/>
              <a:gd name="T50" fmla="*/ 40 w 124"/>
              <a:gd name="T51" fmla="*/ 102 h 121"/>
              <a:gd name="T52" fmla="*/ 48 w 124"/>
              <a:gd name="T53" fmla="*/ 105 h 121"/>
              <a:gd name="T54" fmla="*/ 56 w 124"/>
              <a:gd name="T55" fmla="*/ 121 h 121"/>
              <a:gd name="T56" fmla="*/ 69 w 124"/>
              <a:gd name="T57" fmla="*/ 121 h 121"/>
              <a:gd name="T58" fmla="*/ 76 w 124"/>
              <a:gd name="T59" fmla="*/ 105 h 121"/>
              <a:gd name="T60" fmla="*/ 84 w 124"/>
              <a:gd name="T61" fmla="*/ 102 h 121"/>
              <a:gd name="T62" fmla="*/ 102 w 124"/>
              <a:gd name="T63" fmla="*/ 108 h 121"/>
              <a:gd name="T64" fmla="*/ 111 w 124"/>
              <a:gd name="T65" fmla="*/ 99 h 121"/>
              <a:gd name="T66" fmla="*/ 104 w 124"/>
              <a:gd name="T67" fmla="*/ 82 h 121"/>
              <a:gd name="T68" fmla="*/ 107 w 124"/>
              <a:gd name="T69" fmla="*/ 74 h 121"/>
              <a:gd name="T70" fmla="*/ 124 w 124"/>
              <a:gd name="T71" fmla="*/ 67 h 121"/>
              <a:gd name="T72" fmla="*/ 124 w 124"/>
              <a:gd name="T73" fmla="*/ 53 h 121"/>
              <a:gd name="T74" fmla="*/ 107 w 124"/>
              <a:gd name="T75" fmla="*/ 4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1">
                <a:moveTo>
                  <a:pt x="82" y="60"/>
                </a:moveTo>
                <a:cubicBezTo>
                  <a:pt x="82" y="71"/>
                  <a:pt x="73" y="80"/>
                  <a:pt x="62" y="80"/>
                </a:cubicBezTo>
                <a:cubicBezTo>
                  <a:pt x="51" y="80"/>
                  <a:pt x="42" y="71"/>
                  <a:pt x="42" y="60"/>
                </a:cubicBezTo>
                <a:cubicBezTo>
                  <a:pt x="42" y="50"/>
                  <a:pt x="51" y="41"/>
                  <a:pt x="62" y="41"/>
                </a:cubicBezTo>
                <a:cubicBezTo>
                  <a:pt x="73" y="41"/>
                  <a:pt x="82" y="50"/>
                  <a:pt x="82" y="60"/>
                </a:cubicBezTo>
                <a:close/>
                <a:moveTo>
                  <a:pt x="107" y="46"/>
                </a:moveTo>
                <a:cubicBezTo>
                  <a:pt x="104" y="39"/>
                  <a:pt x="104" y="39"/>
                  <a:pt x="104" y="39"/>
                </a:cubicBezTo>
                <a:cubicBezTo>
                  <a:pt x="104" y="39"/>
                  <a:pt x="111" y="23"/>
                  <a:pt x="111" y="2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0" y="12"/>
                  <a:pt x="84" y="19"/>
                  <a:pt x="84" y="19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16"/>
                  <a:pt x="70" y="0"/>
                  <a:pt x="6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48" y="16"/>
                  <a:pt x="48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23" y="12"/>
                  <a:pt x="23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20" y="39"/>
                  <a:pt x="20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0" y="53"/>
                  <a:pt x="0" y="5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7" y="74"/>
                  <a:pt x="17" y="74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13" y="98"/>
                  <a:pt x="14" y="9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4" y="109"/>
                  <a:pt x="40" y="102"/>
                  <a:pt x="40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5" y="121"/>
                  <a:pt x="56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1"/>
                  <a:pt x="76" y="105"/>
                  <a:pt x="76" y="105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101" y="109"/>
                  <a:pt x="102" y="108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2" y="98"/>
                  <a:pt x="104" y="82"/>
                  <a:pt x="104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24" y="68"/>
                  <a:pt x="124" y="67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53"/>
                  <a:pt x="107" y="46"/>
                  <a:pt x="107" y="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06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0475D-B39C-4AC4-B80C-9DF70F125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4" y="1732085"/>
            <a:ext cx="4290537" cy="3033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A8A7C-ADEA-4163-AE10-85B168FF1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47" y="2847975"/>
            <a:ext cx="2857500" cy="1162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8D489-1588-479D-A825-0D6100B7E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2" y="2939938"/>
            <a:ext cx="1981651" cy="9781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9A762C0-3347-4E52-8ED6-76BA07DC6E72}"/>
              </a:ext>
            </a:extLst>
          </p:cNvPr>
          <p:cNvSpPr txBox="1">
            <a:spLocks/>
          </p:cNvSpPr>
          <p:nvPr/>
        </p:nvSpPr>
        <p:spPr>
          <a:xfrm>
            <a:off x="1261322" y="4010025"/>
            <a:ext cx="2732693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2860" rIns="45720" bIns="228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178"/>
            <a:r>
              <a:rPr lang="en-ID" sz="1800" b="1" dirty="0">
                <a:solidFill>
                  <a:srgbClr val="0E76BC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www.solog.id</a:t>
            </a:r>
          </a:p>
        </p:txBody>
      </p:sp>
    </p:spTree>
    <p:extLst>
      <p:ext uri="{BB962C8B-B14F-4D97-AF65-F5344CB8AC3E}">
        <p14:creationId xmlns:p14="http://schemas.microsoft.com/office/powerpoint/2010/main" val="218700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2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6DA57C5-FCC1-46D5-8E94-1164E0391BF3}"/>
              </a:ext>
            </a:extLst>
          </p:cNvPr>
          <p:cNvSpPr txBox="1"/>
          <p:nvPr/>
        </p:nvSpPr>
        <p:spPr>
          <a:xfrm>
            <a:off x="969264" y="950297"/>
            <a:ext cx="31627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COVER 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4C3062-192C-4B52-AEAB-045CA9C32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2" y="512089"/>
            <a:ext cx="5517870" cy="490031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4BFDC91-F2A6-4776-A27D-BEA9C9703CEA}"/>
              </a:ext>
            </a:extLst>
          </p:cNvPr>
          <p:cNvGrpSpPr/>
          <p:nvPr/>
        </p:nvGrpSpPr>
        <p:grpSpPr>
          <a:xfrm>
            <a:off x="1116077" y="2012387"/>
            <a:ext cx="2720742" cy="118947"/>
            <a:chOff x="1116077" y="2012387"/>
            <a:chExt cx="2720742" cy="11894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CB0DD9D-F66F-4679-B81F-48E60FE2CD75}"/>
                </a:ext>
              </a:extLst>
            </p:cNvPr>
            <p:cNvSpPr/>
            <p:nvPr/>
          </p:nvSpPr>
          <p:spPr>
            <a:xfrm>
              <a:off x="1116077" y="2012387"/>
              <a:ext cx="2468658" cy="1189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748A"/>
                </a:gs>
                <a:gs pos="100000">
                  <a:srgbClr val="531B96"/>
                </a:gs>
              </a:gsLst>
              <a:lin ang="2700000" scaled="0"/>
            </a:gradFill>
            <a:ln>
              <a:noFill/>
            </a:ln>
            <a:effectLst>
              <a:outerShdw blurRad="177800" dist="38100" dir="5400000" algn="t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63E2530-B3FF-4EEF-98FF-77FABD00A54A}"/>
                </a:ext>
              </a:extLst>
            </p:cNvPr>
            <p:cNvSpPr/>
            <p:nvPr/>
          </p:nvSpPr>
          <p:spPr>
            <a:xfrm>
              <a:off x="1368161" y="2012387"/>
              <a:ext cx="2468658" cy="1189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77800" dist="38100" dir="5400000" algn="t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1270382-ABB6-4418-B886-58761C789CAD}"/>
              </a:ext>
            </a:extLst>
          </p:cNvPr>
          <p:cNvSpPr/>
          <p:nvPr/>
        </p:nvSpPr>
        <p:spPr>
          <a:xfrm>
            <a:off x="1116076" y="2803112"/>
            <a:ext cx="403621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a full team of logistics , we  provide better solution for your supply chain process dan benefit. Our unique combination of experience, service, and technology allows us to provide logistics services that offer a high degree of reliability while remaining cost-effective.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C04B73E-CABF-4FC4-A67E-797D630F5CBA}"/>
              </a:ext>
            </a:extLst>
          </p:cNvPr>
          <p:cNvSpPr>
            <a:spLocks/>
          </p:cNvSpPr>
          <p:nvPr/>
        </p:nvSpPr>
        <p:spPr bwMode="auto">
          <a:xfrm>
            <a:off x="10569080" y="5762831"/>
            <a:ext cx="1230313" cy="506413"/>
          </a:xfrm>
          <a:custGeom>
            <a:avLst/>
            <a:gdLst>
              <a:gd name="T0" fmla="*/ 412 w 412"/>
              <a:gd name="T1" fmla="*/ 140 h 170"/>
              <a:gd name="T2" fmla="*/ 403 w 412"/>
              <a:gd name="T3" fmla="*/ 161 h 170"/>
              <a:gd name="T4" fmla="*/ 382 w 412"/>
              <a:gd name="T5" fmla="*/ 170 h 170"/>
              <a:gd name="T6" fmla="*/ 99 w 412"/>
              <a:gd name="T7" fmla="*/ 170 h 170"/>
              <a:gd name="T8" fmla="*/ 69 w 412"/>
              <a:gd name="T9" fmla="*/ 140 h 170"/>
              <a:gd name="T10" fmla="*/ 78 w 412"/>
              <a:gd name="T11" fmla="*/ 118 h 170"/>
              <a:gd name="T12" fmla="*/ 99 w 412"/>
              <a:gd name="T13" fmla="*/ 110 h 170"/>
              <a:gd name="T14" fmla="*/ 131 w 412"/>
              <a:gd name="T15" fmla="*/ 109 h 170"/>
              <a:gd name="T16" fmla="*/ 148 w 412"/>
              <a:gd name="T17" fmla="*/ 102 h 170"/>
              <a:gd name="T18" fmla="*/ 155 w 412"/>
              <a:gd name="T19" fmla="*/ 85 h 170"/>
              <a:gd name="T20" fmla="*/ 131 w 412"/>
              <a:gd name="T21" fmla="*/ 60 h 170"/>
              <a:gd name="T22" fmla="*/ 30 w 412"/>
              <a:gd name="T23" fmla="*/ 60 h 170"/>
              <a:gd name="T24" fmla="*/ 0 w 412"/>
              <a:gd name="T25" fmla="*/ 30 h 170"/>
              <a:gd name="T26" fmla="*/ 9 w 412"/>
              <a:gd name="T27" fmla="*/ 8 h 170"/>
              <a:gd name="T28" fmla="*/ 30 w 412"/>
              <a:gd name="T29" fmla="*/ 0 h 170"/>
              <a:gd name="T30" fmla="*/ 355 w 412"/>
              <a:gd name="T31" fmla="*/ 0 h 170"/>
              <a:gd name="T32" fmla="*/ 385 w 412"/>
              <a:gd name="T33" fmla="*/ 30 h 170"/>
              <a:gd name="T34" fmla="*/ 376 w 412"/>
              <a:gd name="T35" fmla="*/ 51 h 170"/>
              <a:gd name="T36" fmla="*/ 355 w 412"/>
              <a:gd name="T37" fmla="*/ 60 h 170"/>
              <a:gd name="T38" fmla="*/ 308 w 412"/>
              <a:gd name="T39" fmla="*/ 60 h 170"/>
              <a:gd name="T40" fmla="*/ 291 w 412"/>
              <a:gd name="T41" fmla="*/ 67 h 170"/>
              <a:gd name="T42" fmla="*/ 284 w 412"/>
              <a:gd name="T43" fmla="*/ 85 h 170"/>
              <a:gd name="T44" fmla="*/ 308 w 412"/>
              <a:gd name="T45" fmla="*/ 109 h 170"/>
              <a:gd name="T46" fmla="*/ 315 w 412"/>
              <a:gd name="T47" fmla="*/ 109 h 170"/>
              <a:gd name="T48" fmla="*/ 382 w 412"/>
              <a:gd name="T49" fmla="*/ 110 h 170"/>
              <a:gd name="T50" fmla="*/ 412 w 412"/>
              <a:gd name="T51" fmla="*/ 1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2" h="170">
                <a:moveTo>
                  <a:pt x="412" y="140"/>
                </a:moveTo>
                <a:cubicBezTo>
                  <a:pt x="412" y="148"/>
                  <a:pt x="409" y="155"/>
                  <a:pt x="403" y="161"/>
                </a:cubicBezTo>
                <a:cubicBezTo>
                  <a:pt x="398" y="166"/>
                  <a:pt x="390" y="170"/>
                  <a:pt x="382" y="170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82" y="170"/>
                  <a:pt x="69" y="156"/>
                  <a:pt x="69" y="140"/>
                </a:cubicBezTo>
                <a:cubicBezTo>
                  <a:pt x="69" y="131"/>
                  <a:pt x="72" y="124"/>
                  <a:pt x="78" y="118"/>
                </a:cubicBezTo>
                <a:cubicBezTo>
                  <a:pt x="83" y="113"/>
                  <a:pt x="90" y="110"/>
                  <a:pt x="99" y="11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8" y="109"/>
                  <a:pt x="144" y="107"/>
                  <a:pt x="148" y="102"/>
                </a:cubicBezTo>
                <a:cubicBezTo>
                  <a:pt x="153" y="98"/>
                  <a:pt x="155" y="91"/>
                  <a:pt x="155" y="85"/>
                </a:cubicBezTo>
                <a:cubicBezTo>
                  <a:pt x="155" y="71"/>
                  <a:pt x="144" y="60"/>
                  <a:pt x="131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14" y="60"/>
                  <a:pt x="0" y="46"/>
                  <a:pt x="0" y="30"/>
                </a:cubicBezTo>
                <a:cubicBezTo>
                  <a:pt x="0" y="21"/>
                  <a:pt x="4" y="14"/>
                  <a:pt x="9" y="8"/>
                </a:cubicBezTo>
                <a:cubicBezTo>
                  <a:pt x="15" y="3"/>
                  <a:pt x="22" y="0"/>
                  <a:pt x="30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72" y="0"/>
                  <a:pt x="385" y="13"/>
                  <a:pt x="385" y="30"/>
                </a:cubicBezTo>
                <a:cubicBezTo>
                  <a:pt x="385" y="38"/>
                  <a:pt x="382" y="45"/>
                  <a:pt x="376" y="51"/>
                </a:cubicBezTo>
                <a:cubicBezTo>
                  <a:pt x="371" y="56"/>
                  <a:pt x="363" y="60"/>
                  <a:pt x="355" y="60"/>
                </a:cubicBezTo>
                <a:cubicBezTo>
                  <a:pt x="308" y="60"/>
                  <a:pt x="308" y="60"/>
                  <a:pt x="308" y="60"/>
                </a:cubicBezTo>
                <a:cubicBezTo>
                  <a:pt x="302" y="60"/>
                  <a:pt x="295" y="63"/>
                  <a:pt x="291" y="67"/>
                </a:cubicBezTo>
                <a:cubicBezTo>
                  <a:pt x="286" y="72"/>
                  <a:pt x="284" y="78"/>
                  <a:pt x="284" y="85"/>
                </a:cubicBezTo>
                <a:cubicBezTo>
                  <a:pt x="284" y="98"/>
                  <a:pt x="295" y="109"/>
                  <a:pt x="308" y="109"/>
                </a:cubicBezTo>
                <a:cubicBezTo>
                  <a:pt x="315" y="109"/>
                  <a:pt x="315" y="109"/>
                  <a:pt x="315" y="109"/>
                </a:cubicBezTo>
                <a:cubicBezTo>
                  <a:pt x="382" y="110"/>
                  <a:pt x="382" y="110"/>
                  <a:pt x="382" y="110"/>
                </a:cubicBezTo>
                <a:cubicBezTo>
                  <a:pt x="399" y="110"/>
                  <a:pt x="412" y="123"/>
                  <a:pt x="412" y="140"/>
                </a:cubicBezTo>
                <a:close/>
              </a:path>
            </a:pathLst>
          </a:custGeom>
          <a:solidFill>
            <a:srgbClr val="63A6FF">
              <a:lumMod val="20000"/>
              <a:lumOff val="80000"/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723900" dist="38100" dir="10800000" algn="r" rotWithShape="0">
              <a:srgbClr val="63A6FF">
                <a:lumMod val="20000"/>
                <a:lumOff val="80000"/>
                <a:alpha val="5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3983301-4533-4044-8C16-18B2F40CFB34}"/>
              </a:ext>
            </a:extLst>
          </p:cNvPr>
          <p:cNvSpPr>
            <a:spLocks/>
          </p:cNvSpPr>
          <p:nvPr/>
        </p:nvSpPr>
        <p:spPr bwMode="auto">
          <a:xfrm>
            <a:off x="3730165" y="258882"/>
            <a:ext cx="1230313" cy="506413"/>
          </a:xfrm>
          <a:custGeom>
            <a:avLst/>
            <a:gdLst>
              <a:gd name="T0" fmla="*/ 0 w 412"/>
              <a:gd name="T1" fmla="*/ 140 h 170"/>
              <a:gd name="T2" fmla="*/ 9 w 412"/>
              <a:gd name="T3" fmla="*/ 161 h 170"/>
              <a:gd name="T4" fmla="*/ 30 w 412"/>
              <a:gd name="T5" fmla="*/ 170 h 170"/>
              <a:gd name="T6" fmla="*/ 313 w 412"/>
              <a:gd name="T7" fmla="*/ 170 h 170"/>
              <a:gd name="T8" fmla="*/ 343 w 412"/>
              <a:gd name="T9" fmla="*/ 140 h 170"/>
              <a:gd name="T10" fmla="*/ 335 w 412"/>
              <a:gd name="T11" fmla="*/ 119 h 170"/>
              <a:gd name="T12" fmla="*/ 313 w 412"/>
              <a:gd name="T13" fmla="*/ 110 h 170"/>
              <a:gd name="T14" fmla="*/ 281 w 412"/>
              <a:gd name="T15" fmla="*/ 110 h 170"/>
              <a:gd name="T16" fmla="*/ 264 w 412"/>
              <a:gd name="T17" fmla="*/ 103 h 170"/>
              <a:gd name="T18" fmla="*/ 257 w 412"/>
              <a:gd name="T19" fmla="*/ 85 h 170"/>
              <a:gd name="T20" fmla="*/ 281 w 412"/>
              <a:gd name="T21" fmla="*/ 60 h 170"/>
              <a:gd name="T22" fmla="*/ 382 w 412"/>
              <a:gd name="T23" fmla="*/ 60 h 170"/>
              <a:gd name="T24" fmla="*/ 412 w 412"/>
              <a:gd name="T25" fmla="*/ 30 h 170"/>
              <a:gd name="T26" fmla="*/ 403 w 412"/>
              <a:gd name="T27" fmla="*/ 9 h 170"/>
              <a:gd name="T28" fmla="*/ 382 w 412"/>
              <a:gd name="T29" fmla="*/ 0 h 170"/>
              <a:gd name="T30" fmla="*/ 57 w 412"/>
              <a:gd name="T31" fmla="*/ 0 h 170"/>
              <a:gd name="T32" fmla="*/ 27 w 412"/>
              <a:gd name="T33" fmla="*/ 30 h 170"/>
              <a:gd name="T34" fmla="*/ 36 w 412"/>
              <a:gd name="T35" fmla="*/ 51 h 170"/>
              <a:gd name="T36" fmla="*/ 57 w 412"/>
              <a:gd name="T37" fmla="*/ 60 h 170"/>
              <a:gd name="T38" fmla="*/ 104 w 412"/>
              <a:gd name="T39" fmla="*/ 60 h 170"/>
              <a:gd name="T40" fmla="*/ 121 w 412"/>
              <a:gd name="T41" fmla="*/ 68 h 170"/>
              <a:gd name="T42" fmla="*/ 128 w 412"/>
              <a:gd name="T43" fmla="*/ 85 h 170"/>
              <a:gd name="T44" fmla="*/ 104 w 412"/>
              <a:gd name="T45" fmla="*/ 110 h 170"/>
              <a:gd name="T46" fmla="*/ 97 w 412"/>
              <a:gd name="T47" fmla="*/ 110 h 170"/>
              <a:gd name="T48" fmla="*/ 30 w 412"/>
              <a:gd name="T49" fmla="*/ 110 h 170"/>
              <a:gd name="T50" fmla="*/ 0 w 412"/>
              <a:gd name="T51" fmla="*/ 1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2" h="170">
                <a:moveTo>
                  <a:pt x="0" y="140"/>
                </a:moveTo>
                <a:cubicBezTo>
                  <a:pt x="0" y="148"/>
                  <a:pt x="3" y="156"/>
                  <a:pt x="9" y="161"/>
                </a:cubicBezTo>
                <a:cubicBezTo>
                  <a:pt x="14" y="167"/>
                  <a:pt x="22" y="170"/>
                  <a:pt x="30" y="170"/>
                </a:cubicBezTo>
                <a:cubicBezTo>
                  <a:pt x="313" y="170"/>
                  <a:pt x="313" y="170"/>
                  <a:pt x="313" y="170"/>
                </a:cubicBezTo>
                <a:cubicBezTo>
                  <a:pt x="330" y="170"/>
                  <a:pt x="343" y="157"/>
                  <a:pt x="343" y="140"/>
                </a:cubicBezTo>
                <a:cubicBezTo>
                  <a:pt x="343" y="132"/>
                  <a:pt x="340" y="124"/>
                  <a:pt x="335" y="119"/>
                </a:cubicBezTo>
                <a:cubicBezTo>
                  <a:pt x="329" y="113"/>
                  <a:pt x="322" y="110"/>
                  <a:pt x="313" y="110"/>
                </a:cubicBezTo>
                <a:cubicBezTo>
                  <a:pt x="281" y="110"/>
                  <a:pt x="281" y="110"/>
                  <a:pt x="281" y="110"/>
                </a:cubicBezTo>
                <a:cubicBezTo>
                  <a:pt x="275" y="110"/>
                  <a:pt x="268" y="107"/>
                  <a:pt x="264" y="103"/>
                </a:cubicBezTo>
                <a:cubicBezTo>
                  <a:pt x="259" y="98"/>
                  <a:pt x="257" y="92"/>
                  <a:pt x="257" y="85"/>
                </a:cubicBezTo>
                <a:cubicBezTo>
                  <a:pt x="257" y="71"/>
                  <a:pt x="268" y="60"/>
                  <a:pt x="281" y="60"/>
                </a:cubicBezTo>
                <a:cubicBezTo>
                  <a:pt x="382" y="60"/>
                  <a:pt x="382" y="60"/>
                  <a:pt x="382" y="60"/>
                </a:cubicBezTo>
                <a:cubicBezTo>
                  <a:pt x="398" y="60"/>
                  <a:pt x="412" y="47"/>
                  <a:pt x="412" y="30"/>
                </a:cubicBezTo>
                <a:cubicBezTo>
                  <a:pt x="412" y="22"/>
                  <a:pt x="408" y="14"/>
                  <a:pt x="403" y="9"/>
                </a:cubicBezTo>
                <a:cubicBezTo>
                  <a:pt x="398" y="3"/>
                  <a:pt x="390" y="0"/>
                  <a:pt x="382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41" y="0"/>
                  <a:pt x="27" y="13"/>
                  <a:pt x="27" y="30"/>
                </a:cubicBezTo>
                <a:cubicBezTo>
                  <a:pt x="27" y="38"/>
                  <a:pt x="30" y="46"/>
                  <a:pt x="36" y="51"/>
                </a:cubicBezTo>
                <a:cubicBezTo>
                  <a:pt x="41" y="57"/>
                  <a:pt x="49" y="60"/>
                  <a:pt x="57" y="60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11" y="60"/>
                  <a:pt x="117" y="63"/>
                  <a:pt x="121" y="68"/>
                </a:cubicBezTo>
                <a:cubicBezTo>
                  <a:pt x="126" y="72"/>
                  <a:pt x="128" y="78"/>
                  <a:pt x="128" y="85"/>
                </a:cubicBezTo>
                <a:cubicBezTo>
                  <a:pt x="128" y="99"/>
                  <a:pt x="117" y="110"/>
                  <a:pt x="104" y="110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13" y="110"/>
                  <a:pt x="0" y="124"/>
                  <a:pt x="0" y="140"/>
                </a:cubicBezTo>
                <a:close/>
              </a:path>
            </a:pathLst>
          </a:custGeom>
          <a:solidFill>
            <a:srgbClr val="63A6FF">
              <a:lumMod val="20000"/>
              <a:lumOff val="80000"/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723900" dist="38100" dir="10800000" algn="r" rotWithShape="0">
              <a:srgbClr val="63A6FF">
                <a:lumMod val="20000"/>
                <a:lumOff val="80000"/>
                <a:alpha val="5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reeform 298">
            <a:extLst>
              <a:ext uri="{FF2B5EF4-FFF2-40B4-BE49-F238E27FC236}">
                <a16:creationId xmlns:a16="http://schemas.microsoft.com/office/drawing/2014/main" id="{62F52010-468D-4453-9CC8-37F820459775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779347" y="810588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rgbClr val="63A6F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04800" dist="38100" dir="10800000" algn="r" rotWithShape="0">
              <a:srgbClr val="63A6FF">
                <a:lumMod val="20000"/>
                <a:lumOff val="80000"/>
                <a:alpha val="8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C12F7-A89D-48A4-BF20-95CFFED30024}"/>
              </a:ext>
            </a:extLst>
          </p:cNvPr>
          <p:cNvSpPr/>
          <p:nvPr/>
        </p:nvSpPr>
        <p:spPr>
          <a:xfrm>
            <a:off x="1026525" y="4295123"/>
            <a:ext cx="2810294" cy="2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050" i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Head Business Development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78A871-9FEE-4976-B22B-166274744DBD}"/>
              </a:ext>
            </a:extLst>
          </p:cNvPr>
          <p:cNvSpPr/>
          <p:nvPr/>
        </p:nvSpPr>
        <p:spPr>
          <a:xfrm>
            <a:off x="1026525" y="2330684"/>
            <a:ext cx="2810294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500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Anang Fahmi Syarif</a:t>
            </a:r>
          </a:p>
        </p:txBody>
      </p:sp>
    </p:spTree>
    <p:extLst>
      <p:ext uri="{BB962C8B-B14F-4D97-AF65-F5344CB8AC3E}">
        <p14:creationId xmlns:p14="http://schemas.microsoft.com/office/powerpoint/2010/main" val="41803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D9D3-0F8A-433A-ACBC-DBAFCA3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4624"/>
            <a:ext cx="1485343" cy="489365"/>
          </a:xfr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defTabSz="1088178"/>
            <a:r>
              <a:rPr lang="en-ID" sz="3200" b="1" dirty="0">
                <a:solidFill>
                  <a:srgbClr val="592298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D0CBAA-223E-4320-9BDC-5E459D747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74" y="2756202"/>
            <a:ext cx="4579625" cy="392266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9C03F48-7D64-4189-8518-A04AF93F47CF}"/>
              </a:ext>
            </a:extLst>
          </p:cNvPr>
          <p:cNvSpPr/>
          <p:nvPr/>
        </p:nvSpPr>
        <p:spPr>
          <a:xfrm>
            <a:off x="608354" y="1396586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2980B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4A3328-3739-431A-8A7F-F3BE7D980533}"/>
              </a:ext>
            </a:extLst>
          </p:cNvPr>
          <p:cNvSpPr/>
          <p:nvPr/>
        </p:nvSpPr>
        <p:spPr>
          <a:xfrm>
            <a:off x="1283940" y="1696001"/>
            <a:ext cx="2810294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Project Context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F45EBF-5A94-49AD-AA03-1A211C939892}"/>
              </a:ext>
            </a:extLst>
          </p:cNvPr>
          <p:cNvSpPr/>
          <p:nvPr/>
        </p:nvSpPr>
        <p:spPr>
          <a:xfrm>
            <a:off x="1283940" y="1306990"/>
            <a:ext cx="599386" cy="48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34" name="Freeform 171">
            <a:extLst>
              <a:ext uri="{FF2B5EF4-FFF2-40B4-BE49-F238E27FC236}">
                <a16:creationId xmlns:a16="http://schemas.microsoft.com/office/drawing/2014/main" id="{1D3584F4-49D8-485E-B135-E652242848D4}"/>
              </a:ext>
            </a:extLst>
          </p:cNvPr>
          <p:cNvSpPr>
            <a:spLocks noEditPoints="1"/>
          </p:cNvSpPr>
          <p:nvPr/>
        </p:nvSpPr>
        <p:spPr bwMode="auto">
          <a:xfrm>
            <a:off x="752782" y="1557310"/>
            <a:ext cx="310529" cy="277382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E4ED96F-7AD2-4E2A-841B-828FDAF07B5E}"/>
              </a:ext>
            </a:extLst>
          </p:cNvPr>
          <p:cNvSpPr/>
          <p:nvPr/>
        </p:nvSpPr>
        <p:spPr>
          <a:xfrm>
            <a:off x="591787" y="2348013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2980B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A9093F-85B5-4264-BE83-02C943332352}"/>
              </a:ext>
            </a:extLst>
          </p:cNvPr>
          <p:cNvSpPr/>
          <p:nvPr/>
        </p:nvSpPr>
        <p:spPr>
          <a:xfrm>
            <a:off x="1267373" y="2647428"/>
            <a:ext cx="2810294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About Us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3928FF-940D-49D8-B6E7-A6BD03210489}"/>
              </a:ext>
            </a:extLst>
          </p:cNvPr>
          <p:cNvSpPr/>
          <p:nvPr/>
        </p:nvSpPr>
        <p:spPr>
          <a:xfrm>
            <a:off x="1267373" y="2258417"/>
            <a:ext cx="599386" cy="48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386CE6-0F0E-4904-A819-157B22135784}"/>
              </a:ext>
            </a:extLst>
          </p:cNvPr>
          <p:cNvSpPr/>
          <p:nvPr/>
        </p:nvSpPr>
        <p:spPr>
          <a:xfrm>
            <a:off x="591787" y="3237007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2980B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DC648E-5B1A-4619-BCEC-4450C1917BE8}"/>
              </a:ext>
            </a:extLst>
          </p:cNvPr>
          <p:cNvSpPr/>
          <p:nvPr/>
        </p:nvSpPr>
        <p:spPr>
          <a:xfrm>
            <a:off x="1267373" y="3147411"/>
            <a:ext cx="599386" cy="48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D6328C-3D9D-4D8D-A1EF-DCB61C10B0D9}"/>
              </a:ext>
            </a:extLst>
          </p:cNvPr>
          <p:cNvSpPr/>
          <p:nvPr/>
        </p:nvSpPr>
        <p:spPr>
          <a:xfrm>
            <a:off x="1283940" y="3540647"/>
            <a:ext cx="2810294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Our Services</a:t>
            </a:r>
          </a:p>
        </p:txBody>
      </p:sp>
      <p:sp>
        <p:nvSpPr>
          <p:cNvPr id="44" name="Freeform 177">
            <a:extLst>
              <a:ext uri="{FF2B5EF4-FFF2-40B4-BE49-F238E27FC236}">
                <a16:creationId xmlns:a16="http://schemas.microsoft.com/office/drawing/2014/main" id="{3D25D390-9AA9-44BF-B6E4-713AD04FC0DA}"/>
              </a:ext>
            </a:extLst>
          </p:cNvPr>
          <p:cNvSpPr>
            <a:spLocks noEditPoints="1"/>
          </p:cNvSpPr>
          <p:nvPr/>
        </p:nvSpPr>
        <p:spPr bwMode="auto">
          <a:xfrm>
            <a:off x="703853" y="3396214"/>
            <a:ext cx="408385" cy="311914"/>
          </a:xfrm>
          <a:custGeom>
            <a:avLst/>
            <a:gdLst>
              <a:gd name="T0" fmla="*/ 321 w 873"/>
              <a:gd name="T1" fmla="*/ 468 h 682"/>
              <a:gd name="T2" fmla="*/ 321 w 873"/>
              <a:gd name="T3" fmla="*/ 267 h 682"/>
              <a:gd name="T4" fmla="*/ 783 w 873"/>
              <a:gd name="T5" fmla="*/ 130 h 682"/>
              <a:gd name="T6" fmla="*/ 698 w 873"/>
              <a:gd name="T7" fmla="*/ 130 h 682"/>
              <a:gd name="T8" fmla="*/ 783 w 873"/>
              <a:gd name="T9" fmla="*/ 130 h 682"/>
              <a:gd name="T10" fmla="*/ 830 w 873"/>
              <a:gd name="T11" fmla="*/ 84 h 682"/>
              <a:gd name="T12" fmla="*/ 824 w 873"/>
              <a:gd name="T13" fmla="*/ 28 h 682"/>
              <a:gd name="T14" fmla="*/ 771 w 873"/>
              <a:gd name="T15" fmla="*/ 36 h 682"/>
              <a:gd name="T16" fmla="*/ 725 w 873"/>
              <a:gd name="T17" fmla="*/ 0 h 682"/>
              <a:gd name="T18" fmla="*/ 694 w 873"/>
              <a:gd name="T19" fmla="*/ 43 h 682"/>
              <a:gd name="T20" fmla="*/ 636 w 873"/>
              <a:gd name="T21" fmla="*/ 49 h 682"/>
              <a:gd name="T22" fmla="*/ 644 w 873"/>
              <a:gd name="T23" fmla="*/ 100 h 682"/>
              <a:gd name="T24" fmla="*/ 608 w 873"/>
              <a:gd name="T25" fmla="*/ 145 h 682"/>
              <a:gd name="T26" fmla="*/ 651 w 873"/>
              <a:gd name="T27" fmla="*/ 176 h 682"/>
              <a:gd name="T28" fmla="*/ 658 w 873"/>
              <a:gd name="T29" fmla="*/ 232 h 682"/>
              <a:gd name="T30" fmla="*/ 710 w 873"/>
              <a:gd name="T31" fmla="*/ 224 h 682"/>
              <a:gd name="T32" fmla="*/ 756 w 873"/>
              <a:gd name="T33" fmla="*/ 260 h 682"/>
              <a:gd name="T34" fmla="*/ 787 w 873"/>
              <a:gd name="T35" fmla="*/ 218 h 682"/>
              <a:gd name="T36" fmla="*/ 845 w 873"/>
              <a:gd name="T37" fmla="*/ 211 h 682"/>
              <a:gd name="T38" fmla="*/ 837 w 873"/>
              <a:gd name="T39" fmla="*/ 160 h 682"/>
              <a:gd name="T40" fmla="*/ 873 w 873"/>
              <a:gd name="T41" fmla="*/ 115 h 682"/>
              <a:gd name="T42" fmla="*/ 554 w 873"/>
              <a:gd name="T43" fmla="*/ 295 h 682"/>
              <a:gd name="T44" fmla="*/ 572 w 873"/>
              <a:gd name="T45" fmla="*/ 168 h 682"/>
              <a:gd name="T46" fmla="*/ 434 w 873"/>
              <a:gd name="T47" fmla="*/ 155 h 682"/>
              <a:gd name="T48" fmla="*/ 355 w 873"/>
              <a:gd name="T49" fmla="*/ 53 h 682"/>
              <a:gd name="T50" fmla="*/ 247 w 873"/>
              <a:gd name="T51" fmla="*/ 140 h 682"/>
              <a:gd name="T52" fmla="*/ 118 w 873"/>
              <a:gd name="T53" fmla="*/ 122 h 682"/>
              <a:gd name="T54" fmla="*/ 104 w 873"/>
              <a:gd name="T55" fmla="*/ 257 h 682"/>
              <a:gd name="T56" fmla="*/ 0 w 873"/>
              <a:gd name="T57" fmla="*/ 334 h 682"/>
              <a:gd name="T58" fmla="*/ 88 w 873"/>
              <a:gd name="T59" fmla="*/ 440 h 682"/>
              <a:gd name="T60" fmla="*/ 70 w 873"/>
              <a:gd name="T61" fmla="*/ 567 h 682"/>
              <a:gd name="T62" fmla="*/ 209 w 873"/>
              <a:gd name="T63" fmla="*/ 580 h 682"/>
              <a:gd name="T64" fmla="*/ 287 w 873"/>
              <a:gd name="T65" fmla="*/ 682 h 682"/>
              <a:gd name="T66" fmla="*/ 395 w 873"/>
              <a:gd name="T67" fmla="*/ 596 h 682"/>
              <a:gd name="T68" fmla="*/ 524 w 873"/>
              <a:gd name="T69" fmla="*/ 613 h 682"/>
              <a:gd name="T70" fmla="*/ 538 w 873"/>
              <a:gd name="T71" fmla="*/ 478 h 682"/>
              <a:gd name="T72" fmla="*/ 642 w 873"/>
              <a:gd name="T73" fmla="*/ 401 h 682"/>
              <a:gd name="T74" fmla="*/ 554 w 873"/>
              <a:gd name="T75" fmla="*/ 295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73" h="682">
                <a:moveTo>
                  <a:pt x="424" y="368"/>
                </a:moveTo>
                <a:cubicBezTo>
                  <a:pt x="424" y="423"/>
                  <a:pt x="378" y="468"/>
                  <a:pt x="321" y="468"/>
                </a:cubicBezTo>
                <a:cubicBezTo>
                  <a:pt x="264" y="468"/>
                  <a:pt x="218" y="423"/>
                  <a:pt x="218" y="368"/>
                </a:cubicBezTo>
                <a:cubicBezTo>
                  <a:pt x="218" y="312"/>
                  <a:pt x="264" y="267"/>
                  <a:pt x="321" y="267"/>
                </a:cubicBezTo>
                <a:cubicBezTo>
                  <a:pt x="378" y="267"/>
                  <a:pt x="424" y="312"/>
                  <a:pt x="424" y="368"/>
                </a:cubicBezTo>
                <a:close/>
                <a:moveTo>
                  <a:pt x="783" y="130"/>
                </a:moveTo>
                <a:cubicBezTo>
                  <a:pt x="783" y="153"/>
                  <a:pt x="764" y="172"/>
                  <a:pt x="741" y="172"/>
                </a:cubicBezTo>
                <a:cubicBezTo>
                  <a:pt x="717" y="172"/>
                  <a:pt x="698" y="153"/>
                  <a:pt x="698" y="130"/>
                </a:cubicBezTo>
                <a:cubicBezTo>
                  <a:pt x="698" y="107"/>
                  <a:pt x="717" y="88"/>
                  <a:pt x="741" y="88"/>
                </a:cubicBezTo>
                <a:cubicBezTo>
                  <a:pt x="764" y="88"/>
                  <a:pt x="783" y="107"/>
                  <a:pt x="783" y="130"/>
                </a:cubicBezTo>
                <a:close/>
                <a:moveTo>
                  <a:pt x="837" y="100"/>
                </a:moveTo>
                <a:lnTo>
                  <a:pt x="830" y="84"/>
                </a:lnTo>
                <a:cubicBezTo>
                  <a:pt x="830" y="84"/>
                  <a:pt x="846" y="49"/>
                  <a:pt x="844" y="48"/>
                </a:cubicBezTo>
                <a:lnTo>
                  <a:pt x="824" y="28"/>
                </a:lnTo>
                <a:cubicBezTo>
                  <a:pt x="822" y="26"/>
                  <a:pt x="787" y="42"/>
                  <a:pt x="787" y="42"/>
                </a:cubicBezTo>
                <a:lnTo>
                  <a:pt x="771" y="36"/>
                </a:lnTo>
                <a:cubicBezTo>
                  <a:pt x="771" y="36"/>
                  <a:pt x="757" y="0"/>
                  <a:pt x="755" y="0"/>
                </a:cubicBezTo>
                <a:lnTo>
                  <a:pt x="725" y="0"/>
                </a:lnTo>
                <a:cubicBezTo>
                  <a:pt x="723" y="0"/>
                  <a:pt x="710" y="36"/>
                  <a:pt x="710" y="36"/>
                </a:cubicBezTo>
                <a:lnTo>
                  <a:pt x="694" y="43"/>
                </a:lnTo>
                <a:cubicBezTo>
                  <a:pt x="694" y="43"/>
                  <a:pt x="658" y="27"/>
                  <a:pt x="657" y="29"/>
                </a:cubicBezTo>
                <a:lnTo>
                  <a:pt x="636" y="49"/>
                </a:lnTo>
                <a:cubicBezTo>
                  <a:pt x="635" y="50"/>
                  <a:pt x="651" y="85"/>
                  <a:pt x="651" y="85"/>
                </a:cubicBezTo>
                <a:lnTo>
                  <a:pt x="644" y="100"/>
                </a:lnTo>
                <a:cubicBezTo>
                  <a:pt x="644" y="100"/>
                  <a:pt x="608" y="114"/>
                  <a:pt x="608" y="116"/>
                </a:cubicBezTo>
                <a:lnTo>
                  <a:pt x="608" y="145"/>
                </a:lnTo>
                <a:cubicBezTo>
                  <a:pt x="608" y="147"/>
                  <a:pt x="645" y="160"/>
                  <a:pt x="645" y="160"/>
                </a:cubicBezTo>
                <a:lnTo>
                  <a:pt x="651" y="176"/>
                </a:lnTo>
                <a:cubicBezTo>
                  <a:pt x="651" y="176"/>
                  <a:pt x="636" y="211"/>
                  <a:pt x="637" y="212"/>
                </a:cubicBezTo>
                <a:lnTo>
                  <a:pt x="658" y="232"/>
                </a:lnTo>
                <a:cubicBezTo>
                  <a:pt x="659" y="234"/>
                  <a:pt x="694" y="218"/>
                  <a:pt x="694" y="218"/>
                </a:cubicBezTo>
                <a:lnTo>
                  <a:pt x="710" y="224"/>
                </a:lnTo>
                <a:cubicBezTo>
                  <a:pt x="710" y="224"/>
                  <a:pt x="725" y="260"/>
                  <a:pt x="727" y="260"/>
                </a:cubicBezTo>
                <a:lnTo>
                  <a:pt x="756" y="260"/>
                </a:lnTo>
                <a:cubicBezTo>
                  <a:pt x="758" y="260"/>
                  <a:pt x="771" y="224"/>
                  <a:pt x="771" y="224"/>
                </a:cubicBezTo>
                <a:lnTo>
                  <a:pt x="787" y="218"/>
                </a:lnTo>
                <a:cubicBezTo>
                  <a:pt x="787" y="218"/>
                  <a:pt x="823" y="233"/>
                  <a:pt x="824" y="231"/>
                </a:cubicBezTo>
                <a:lnTo>
                  <a:pt x="845" y="211"/>
                </a:lnTo>
                <a:cubicBezTo>
                  <a:pt x="846" y="210"/>
                  <a:pt x="830" y="175"/>
                  <a:pt x="830" y="175"/>
                </a:cubicBezTo>
                <a:lnTo>
                  <a:pt x="837" y="160"/>
                </a:lnTo>
                <a:cubicBezTo>
                  <a:pt x="837" y="160"/>
                  <a:pt x="873" y="146"/>
                  <a:pt x="873" y="144"/>
                </a:cubicBezTo>
                <a:lnTo>
                  <a:pt x="873" y="115"/>
                </a:lnTo>
                <a:cubicBezTo>
                  <a:pt x="873" y="113"/>
                  <a:pt x="837" y="100"/>
                  <a:pt x="837" y="100"/>
                </a:cubicBezTo>
                <a:close/>
                <a:moveTo>
                  <a:pt x="554" y="295"/>
                </a:moveTo>
                <a:lnTo>
                  <a:pt x="538" y="257"/>
                </a:lnTo>
                <a:cubicBezTo>
                  <a:pt x="538" y="257"/>
                  <a:pt x="576" y="172"/>
                  <a:pt x="572" y="168"/>
                </a:cubicBezTo>
                <a:lnTo>
                  <a:pt x="522" y="120"/>
                </a:lnTo>
                <a:cubicBezTo>
                  <a:pt x="519" y="116"/>
                  <a:pt x="434" y="155"/>
                  <a:pt x="434" y="155"/>
                </a:cubicBezTo>
                <a:lnTo>
                  <a:pt x="394" y="139"/>
                </a:lnTo>
                <a:cubicBezTo>
                  <a:pt x="394" y="139"/>
                  <a:pt x="360" y="53"/>
                  <a:pt x="355" y="53"/>
                </a:cubicBezTo>
                <a:lnTo>
                  <a:pt x="284" y="53"/>
                </a:lnTo>
                <a:cubicBezTo>
                  <a:pt x="280" y="53"/>
                  <a:pt x="247" y="140"/>
                  <a:pt x="247" y="140"/>
                </a:cubicBezTo>
                <a:lnTo>
                  <a:pt x="208" y="155"/>
                </a:lnTo>
                <a:cubicBezTo>
                  <a:pt x="208" y="155"/>
                  <a:pt x="121" y="118"/>
                  <a:pt x="118" y="122"/>
                </a:cubicBezTo>
                <a:lnTo>
                  <a:pt x="68" y="171"/>
                </a:lnTo>
                <a:cubicBezTo>
                  <a:pt x="65" y="174"/>
                  <a:pt x="104" y="257"/>
                  <a:pt x="104" y="257"/>
                </a:cubicBezTo>
                <a:lnTo>
                  <a:pt x="88" y="296"/>
                </a:lnTo>
                <a:cubicBezTo>
                  <a:pt x="88" y="296"/>
                  <a:pt x="0" y="330"/>
                  <a:pt x="0" y="334"/>
                </a:cubicBezTo>
                <a:lnTo>
                  <a:pt x="0" y="404"/>
                </a:lnTo>
                <a:cubicBezTo>
                  <a:pt x="0" y="408"/>
                  <a:pt x="88" y="440"/>
                  <a:pt x="88" y="440"/>
                </a:cubicBezTo>
                <a:lnTo>
                  <a:pt x="104" y="478"/>
                </a:lnTo>
                <a:cubicBezTo>
                  <a:pt x="104" y="478"/>
                  <a:pt x="67" y="563"/>
                  <a:pt x="70" y="567"/>
                </a:cubicBezTo>
                <a:lnTo>
                  <a:pt x="120" y="616"/>
                </a:lnTo>
                <a:cubicBezTo>
                  <a:pt x="123" y="619"/>
                  <a:pt x="209" y="580"/>
                  <a:pt x="209" y="580"/>
                </a:cubicBezTo>
                <a:lnTo>
                  <a:pt x="248" y="596"/>
                </a:lnTo>
                <a:cubicBezTo>
                  <a:pt x="248" y="596"/>
                  <a:pt x="283" y="682"/>
                  <a:pt x="287" y="682"/>
                </a:cubicBezTo>
                <a:lnTo>
                  <a:pt x="358" y="682"/>
                </a:lnTo>
                <a:cubicBezTo>
                  <a:pt x="363" y="682"/>
                  <a:pt x="395" y="596"/>
                  <a:pt x="395" y="596"/>
                </a:cubicBezTo>
                <a:lnTo>
                  <a:pt x="434" y="580"/>
                </a:lnTo>
                <a:cubicBezTo>
                  <a:pt x="434" y="580"/>
                  <a:pt x="521" y="617"/>
                  <a:pt x="524" y="613"/>
                </a:cubicBezTo>
                <a:lnTo>
                  <a:pt x="574" y="565"/>
                </a:lnTo>
                <a:cubicBezTo>
                  <a:pt x="578" y="561"/>
                  <a:pt x="538" y="478"/>
                  <a:pt x="538" y="478"/>
                </a:cubicBezTo>
                <a:lnTo>
                  <a:pt x="554" y="439"/>
                </a:lnTo>
                <a:cubicBezTo>
                  <a:pt x="554" y="439"/>
                  <a:pt x="642" y="405"/>
                  <a:pt x="642" y="401"/>
                </a:cubicBezTo>
                <a:lnTo>
                  <a:pt x="642" y="332"/>
                </a:lnTo>
                <a:cubicBezTo>
                  <a:pt x="643" y="327"/>
                  <a:pt x="554" y="295"/>
                  <a:pt x="554" y="295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E05896C-7958-4149-94FB-70D5091F1B91}"/>
              </a:ext>
            </a:extLst>
          </p:cNvPr>
          <p:cNvSpPr/>
          <p:nvPr/>
        </p:nvSpPr>
        <p:spPr>
          <a:xfrm>
            <a:off x="591787" y="4118702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2980B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2D42A7B-CF14-4513-9B96-D75109F45029}"/>
              </a:ext>
            </a:extLst>
          </p:cNvPr>
          <p:cNvSpPr/>
          <p:nvPr/>
        </p:nvSpPr>
        <p:spPr>
          <a:xfrm>
            <a:off x="1267373" y="4029106"/>
            <a:ext cx="599386" cy="48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0CF52F-4630-4E64-863F-9849C5DE2018}"/>
              </a:ext>
            </a:extLst>
          </p:cNvPr>
          <p:cNvSpPr/>
          <p:nvPr/>
        </p:nvSpPr>
        <p:spPr>
          <a:xfrm>
            <a:off x="1283940" y="4422342"/>
            <a:ext cx="2810294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We Serve Industries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F08809B-F631-4219-BFF5-A8DAF8E48C0A}"/>
              </a:ext>
            </a:extLst>
          </p:cNvPr>
          <p:cNvSpPr/>
          <p:nvPr/>
        </p:nvSpPr>
        <p:spPr>
          <a:xfrm>
            <a:off x="608354" y="4963484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2980B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BFFE0F-79E2-4271-B08E-6CF6870A241E}"/>
              </a:ext>
            </a:extLst>
          </p:cNvPr>
          <p:cNvSpPr/>
          <p:nvPr/>
        </p:nvSpPr>
        <p:spPr>
          <a:xfrm>
            <a:off x="1283940" y="4873888"/>
            <a:ext cx="599386" cy="48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A3AB07-A752-49E6-80C3-88CC14A0EF98}"/>
              </a:ext>
            </a:extLst>
          </p:cNvPr>
          <p:cNvSpPr/>
          <p:nvPr/>
        </p:nvSpPr>
        <p:spPr>
          <a:xfrm>
            <a:off x="1300507" y="5267124"/>
            <a:ext cx="2810294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Our Logistics Process</a:t>
            </a:r>
          </a:p>
        </p:txBody>
      </p:sp>
      <p:sp>
        <p:nvSpPr>
          <p:cNvPr id="52" name="Freeform 177">
            <a:extLst>
              <a:ext uri="{FF2B5EF4-FFF2-40B4-BE49-F238E27FC236}">
                <a16:creationId xmlns:a16="http://schemas.microsoft.com/office/drawing/2014/main" id="{D6D60EA9-6ACC-4E39-BDA9-47FEA2D9536A}"/>
              </a:ext>
            </a:extLst>
          </p:cNvPr>
          <p:cNvSpPr>
            <a:spLocks noEditPoints="1"/>
          </p:cNvSpPr>
          <p:nvPr/>
        </p:nvSpPr>
        <p:spPr bwMode="auto">
          <a:xfrm>
            <a:off x="720420" y="5122691"/>
            <a:ext cx="408385" cy="311914"/>
          </a:xfrm>
          <a:custGeom>
            <a:avLst/>
            <a:gdLst>
              <a:gd name="T0" fmla="*/ 321 w 873"/>
              <a:gd name="T1" fmla="*/ 468 h 682"/>
              <a:gd name="T2" fmla="*/ 321 w 873"/>
              <a:gd name="T3" fmla="*/ 267 h 682"/>
              <a:gd name="T4" fmla="*/ 783 w 873"/>
              <a:gd name="T5" fmla="*/ 130 h 682"/>
              <a:gd name="T6" fmla="*/ 698 w 873"/>
              <a:gd name="T7" fmla="*/ 130 h 682"/>
              <a:gd name="T8" fmla="*/ 783 w 873"/>
              <a:gd name="T9" fmla="*/ 130 h 682"/>
              <a:gd name="T10" fmla="*/ 830 w 873"/>
              <a:gd name="T11" fmla="*/ 84 h 682"/>
              <a:gd name="T12" fmla="*/ 824 w 873"/>
              <a:gd name="T13" fmla="*/ 28 h 682"/>
              <a:gd name="T14" fmla="*/ 771 w 873"/>
              <a:gd name="T15" fmla="*/ 36 h 682"/>
              <a:gd name="T16" fmla="*/ 725 w 873"/>
              <a:gd name="T17" fmla="*/ 0 h 682"/>
              <a:gd name="T18" fmla="*/ 694 w 873"/>
              <a:gd name="T19" fmla="*/ 43 h 682"/>
              <a:gd name="T20" fmla="*/ 636 w 873"/>
              <a:gd name="T21" fmla="*/ 49 h 682"/>
              <a:gd name="T22" fmla="*/ 644 w 873"/>
              <a:gd name="T23" fmla="*/ 100 h 682"/>
              <a:gd name="T24" fmla="*/ 608 w 873"/>
              <a:gd name="T25" fmla="*/ 145 h 682"/>
              <a:gd name="T26" fmla="*/ 651 w 873"/>
              <a:gd name="T27" fmla="*/ 176 h 682"/>
              <a:gd name="T28" fmla="*/ 658 w 873"/>
              <a:gd name="T29" fmla="*/ 232 h 682"/>
              <a:gd name="T30" fmla="*/ 710 w 873"/>
              <a:gd name="T31" fmla="*/ 224 h 682"/>
              <a:gd name="T32" fmla="*/ 756 w 873"/>
              <a:gd name="T33" fmla="*/ 260 h 682"/>
              <a:gd name="T34" fmla="*/ 787 w 873"/>
              <a:gd name="T35" fmla="*/ 218 h 682"/>
              <a:gd name="T36" fmla="*/ 845 w 873"/>
              <a:gd name="T37" fmla="*/ 211 h 682"/>
              <a:gd name="T38" fmla="*/ 837 w 873"/>
              <a:gd name="T39" fmla="*/ 160 h 682"/>
              <a:gd name="T40" fmla="*/ 873 w 873"/>
              <a:gd name="T41" fmla="*/ 115 h 682"/>
              <a:gd name="T42" fmla="*/ 554 w 873"/>
              <a:gd name="T43" fmla="*/ 295 h 682"/>
              <a:gd name="T44" fmla="*/ 572 w 873"/>
              <a:gd name="T45" fmla="*/ 168 h 682"/>
              <a:gd name="T46" fmla="*/ 434 w 873"/>
              <a:gd name="T47" fmla="*/ 155 h 682"/>
              <a:gd name="T48" fmla="*/ 355 w 873"/>
              <a:gd name="T49" fmla="*/ 53 h 682"/>
              <a:gd name="T50" fmla="*/ 247 w 873"/>
              <a:gd name="T51" fmla="*/ 140 h 682"/>
              <a:gd name="T52" fmla="*/ 118 w 873"/>
              <a:gd name="T53" fmla="*/ 122 h 682"/>
              <a:gd name="T54" fmla="*/ 104 w 873"/>
              <a:gd name="T55" fmla="*/ 257 h 682"/>
              <a:gd name="T56" fmla="*/ 0 w 873"/>
              <a:gd name="T57" fmla="*/ 334 h 682"/>
              <a:gd name="T58" fmla="*/ 88 w 873"/>
              <a:gd name="T59" fmla="*/ 440 h 682"/>
              <a:gd name="T60" fmla="*/ 70 w 873"/>
              <a:gd name="T61" fmla="*/ 567 h 682"/>
              <a:gd name="T62" fmla="*/ 209 w 873"/>
              <a:gd name="T63" fmla="*/ 580 h 682"/>
              <a:gd name="T64" fmla="*/ 287 w 873"/>
              <a:gd name="T65" fmla="*/ 682 h 682"/>
              <a:gd name="T66" fmla="*/ 395 w 873"/>
              <a:gd name="T67" fmla="*/ 596 h 682"/>
              <a:gd name="T68" fmla="*/ 524 w 873"/>
              <a:gd name="T69" fmla="*/ 613 h 682"/>
              <a:gd name="T70" fmla="*/ 538 w 873"/>
              <a:gd name="T71" fmla="*/ 478 h 682"/>
              <a:gd name="T72" fmla="*/ 642 w 873"/>
              <a:gd name="T73" fmla="*/ 401 h 682"/>
              <a:gd name="T74" fmla="*/ 554 w 873"/>
              <a:gd name="T75" fmla="*/ 295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73" h="682">
                <a:moveTo>
                  <a:pt x="424" y="368"/>
                </a:moveTo>
                <a:cubicBezTo>
                  <a:pt x="424" y="423"/>
                  <a:pt x="378" y="468"/>
                  <a:pt x="321" y="468"/>
                </a:cubicBezTo>
                <a:cubicBezTo>
                  <a:pt x="264" y="468"/>
                  <a:pt x="218" y="423"/>
                  <a:pt x="218" y="368"/>
                </a:cubicBezTo>
                <a:cubicBezTo>
                  <a:pt x="218" y="312"/>
                  <a:pt x="264" y="267"/>
                  <a:pt x="321" y="267"/>
                </a:cubicBezTo>
                <a:cubicBezTo>
                  <a:pt x="378" y="267"/>
                  <a:pt x="424" y="312"/>
                  <a:pt x="424" y="368"/>
                </a:cubicBezTo>
                <a:close/>
                <a:moveTo>
                  <a:pt x="783" y="130"/>
                </a:moveTo>
                <a:cubicBezTo>
                  <a:pt x="783" y="153"/>
                  <a:pt x="764" y="172"/>
                  <a:pt x="741" y="172"/>
                </a:cubicBezTo>
                <a:cubicBezTo>
                  <a:pt x="717" y="172"/>
                  <a:pt x="698" y="153"/>
                  <a:pt x="698" y="130"/>
                </a:cubicBezTo>
                <a:cubicBezTo>
                  <a:pt x="698" y="107"/>
                  <a:pt x="717" y="88"/>
                  <a:pt x="741" y="88"/>
                </a:cubicBezTo>
                <a:cubicBezTo>
                  <a:pt x="764" y="88"/>
                  <a:pt x="783" y="107"/>
                  <a:pt x="783" y="130"/>
                </a:cubicBezTo>
                <a:close/>
                <a:moveTo>
                  <a:pt x="837" y="100"/>
                </a:moveTo>
                <a:lnTo>
                  <a:pt x="830" y="84"/>
                </a:lnTo>
                <a:cubicBezTo>
                  <a:pt x="830" y="84"/>
                  <a:pt x="846" y="49"/>
                  <a:pt x="844" y="48"/>
                </a:cubicBezTo>
                <a:lnTo>
                  <a:pt x="824" y="28"/>
                </a:lnTo>
                <a:cubicBezTo>
                  <a:pt x="822" y="26"/>
                  <a:pt x="787" y="42"/>
                  <a:pt x="787" y="42"/>
                </a:cubicBezTo>
                <a:lnTo>
                  <a:pt x="771" y="36"/>
                </a:lnTo>
                <a:cubicBezTo>
                  <a:pt x="771" y="36"/>
                  <a:pt x="757" y="0"/>
                  <a:pt x="755" y="0"/>
                </a:cubicBezTo>
                <a:lnTo>
                  <a:pt x="725" y="0"/>
                </a:lnTo>
                <a:cubicBezTo>
                  <a:pt x="723" y="0"/>
                  <a:pt x="710" y="36"/>
                  <a:pt x="710" y="36"/>
                </a:cubicBezTo>
                <a:lnTo>
                  <a:pt x="694" y="43"/>
                </a:lnTo>
                <a:cubicBezTo>
                  <a:pt x="694" y="43"/>
                  <a:pt x="658" y="27"/>
                  <a:pt x="657" y="29"/>
                </a:cubicBezTo>
                <a:lnTo>
                  <a:pt x="636" y="49"/>
                </a:lnTo>
                <a:cubicBezTo>
                  <a:pt x="635" y="50"/>
                  <a:pt x="651" y="85"/>
                  <a:pt x="651" y="85"/>
                </a:cubicBezTo>
                <a:lnTo>
                  <a:pt x="644" y="100"/>
                </a:lnTo>
                <a:cubicBezTo>
                  <a:pt x="644" y="100"/>
                  <a:pt x="608" y="114"/>
                  <a:pt x="608" y="116"/>
                </a:cubicBezTo>
                <a:lnTo>
                  <a:pt x="608" y="145"/>
                </a:lnTo>
                <a:cubicBezTo>
                  <a:pt x="608" y="147"/>
                  <a:pt x="645" y="160"/>
                  <a:pt x="645" y="160"/>
                </a:cubicBezTo>
                <a:lnTo>
                  <a:pt x="651" y="176"/>
                </a:lnTo>
                <a:cubicBezTo>
                  <a:pt x="651" y="176"/>
                  <a:pt x="636" y="211"/>
                  <a:pt x="637" y="212"/>
                </a:cubicBezTo>
                <a:lnTo>
                  <a:pt x="658" y="232"/>
                </a:lnTo>
                <a:cubicBezTo>
                  <a:pt x="659" y="234"/>
                  <a:pt x="694" y="218"/>
                  <a:pt x="694" y="218"/>
                </a:cubicBezTo>
                <a:lnTo>
                  <a:pt x="710" y="224"/>
                </a:lnTo>
                <a:cubicBezTo>
                  <a:pt x="710" y="224"/>
                  <a:pt x="725" y="260"/>
                  <a:pt x="727" y="260"/>
                </a:cubicBezTo>
                <a:lnTo>
                  <a:pt x="756" y="260"/>
                </a:lnTo>
                <a:cubicBezTo>
                  <a:pt x="758" y="260"/>
                  <a:pt x="771" y="224"/>
                  <a:pt x="771" y="224"/>
                </a:cubicBezTo>
                <a:lnTo>
                  <a:pt x="787" y="218"/>
                </a:lnTo>
                <a:cubicBezTo>
                  <a:pt x="787" y="218"/>
                  <a:pt x="823" y="233"/>
                  <a:pt x="824" y="231"/>
                </a:cubicBezTo>
                <a:lnTo>
                  <a:pt x="845" y="211"/>
                </a:lnTo>
                <a:cubicBezTo>
                  <a:pt x="846" y="210"/>
                  <a:pt x="830" y="175"/>
                  <a:pt x="830" y="175"/>
                </a:cubicBezTo>
                <a:lnTo>
                  <a:pt x="837" y="160"/>
                </a:lnTo>
                <a:cubicBezTo>
                  <a:pt x="837" y="160"/>
                  <a:pt x="873" y="146"/>
                  <a:pt x="873" y="144"/>
                </a:cubicBezTo>
                <a:lnTo>
                  <a:pt x="873" y="115"/>
                </a:lnTo>
                <a:cubicBezTo>
                  <a:pt x="873" y="113"/>
                  <a:pt x="837" y="100"/>
                  <a:pt x="837" y="100"/>
                </a:cubicBezTo>
                <a:close/>
                <a:moveTo>
                  <a:pt x="554" y="295"/>
                </a:moveTo>
                <a:lnTo>
                  <a:pt x="538" y="257"/>
                </a:lnTo>
                <a:cubicBezTo>
                  <a:pt x="538" y="257"/>
                  <a:pt x="576" y="172"/>
                  <a:pt x="572" y="168"/>
                </a:cubicBezTo>
                <a:lnTo>
                  <a:pt x="522" y="120"/>
                </a:lnTo>
                <a:cubicBezTo>
                  <a:pt x="519" y="116"/>
                  <a:pt x="434" y="155"/>
                  <a:pt x="434" y="155"/>
                </a:cubicBezTo>
                <a:lnTo>
                  <a:pt x="394" y="139"/>
                </a:lnTo>
                <a:cubicBezTo>
                  <a:pt x="394" y="139"/>
                  <a:pt x="360" y="53"/>
                  <a:pt x="355" y="53"/>
                </a:cubicBezTo>
                <a:lnTo>
                  <a:pt x="284" y="53"/>
                </a:lnTo>
                <a:cubicBezTo>
                  <a:pt x="280" y="53"/>
                  <a:pt x="247" y="140"/>
                  <a:pt x="247" y="140"/>
                </a:cubicBezTo>
                <a:lnTo>
                  <a:pt x="208" y="155"/>
                </a:lnTo>
                <a:cubicBezTo>
                  <a:pt x="208" y="155"/>
                  <a:pt x="121" y="118"/>
                  <a:pt x="118" y="122"/>
                </a:cubicBezTo>
                <a:lnTo>
                  <a:pt x="68" y="171"/>
                </a:lnTo>
                <a:cubicBezTo>
                  <a:pt x="65" y="174"/>
                  <a:pt x="104" y="257"/>
                  <a:pt x="104" y="257"/>
                </a:cubicBezTo>
                <a:lnTo>
                  <a:pt x="88" y="296"/>
                </a:lnTo>
                <a:cubicBezTo>
                  <a:pt x="88" y="296"/>
                  <a:pt x="0" y="330"/>
                  <a:pt x="0" y="334"/>
                </a:cubicBezTo>
                <a:lnTo>
                  <a:pt x="0" y="404"/>
                </a:lnTo>
                <a:cubicBezTo>
                  <a:pt x="0" y="408"/>
                  <a:pt x="88" y="440"/>
                  <a:pt x="88" y="440"/>
                </a:cubicBezTo>
                <a:lnTo>
                  <a:pt x="104" y="478"/>
                </a:lnTo>
                <a:cubicBezTo>
                  <a:pt x="104" y="478"/>
                  <a:pt x="67" y="563"/>
                  <a:pt x="70" y="567"/>
                </a:cubicBezTo>
                <a:lnTo>
                  <a:pt x="120" y="616"/>
                </a:lnTo>
                <a:cubicBezTo>
                  <a:pt x="123" y="619"/>
                  <a:pt x="209" y="580"/>
                  <a:pt x="209" y="580"/>
                </a:cubicBezTo>
                <a:lnTo>
                  <a:pt x="248" y="596"/>
                </a:lnTo>
                <a:cubicBezTo>
                  <a:pt x="248" y="596"/>
                  <a:pt x="283" y="682"/>
                  <a:pt x="287" y="682"/>
                </a:cubicBezTo>
                <a:lnTo>
                  <a:pt x="358" y="682"/>
                </a:lnTo>
                <a:cubicBezTo>
                  <a:pt x="363" y="682"/>
                  <a:pt x="395" y="596"/>
                  <a:pt x="395" y="596"/>
                </a:cubicBezTo>
                <a:lnTo>
                  <a:pt x="434" y="580"/>
                </a:lnTo>
                <a:cubicBezTo>
                  <a:pt x="434" y="580"/>
                  <a:pt x="521" y="617"/>
                  <a:pt x="524" y="613"/>
                </a:cubicBezTo>
                <a:lnTo>
                  <a:pt x="574" y="565"/>
                </a:lnTo>
                <a:cubicBezTo>
                  <a:pt x="578" y="561"/>
                  <a:pt x="538" y="478"/>
                  <a:pt x="538" y="478"/>
                </a:cubicBezTo>
                <a:lnTo>
                  <a:pt x="554" y="439"/>
                </a:lnTo>
                <a:cubicBezTo>
                  <a:pt x="554" y="439"/>
                  <a:pt x="642" y="405"/>
                  <a:pt x="642" y="401"/>
                </a:cubicBezTo>
                <a:lnTo>
                  <a:pt x="642" y="332"/>
                </a:lnTo>
                <a:cubicBezTo>
                  <a:pt x="643" y="327"/>
                  <a:pt x="554" y="295"/>
                  <a:pt x="554" y="295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53" name="Freeform 179">
            <a:extLst>
              <a:ext uri="{FF2B5EF4-FFF2-40B4-BE49-F238E27FC236}">
                <a16:creationId xmlns:a16="http://schemas.microsoft.com/office/drawing/2014/main" id="{E1E0ADAC-6ACA-4290-BCD9-CAA4962B334D}"/>
              </a:ext>
            </a:extLst>
          </p:cNvPr>
          <p:cNvSpPr>
            <a:spLocks noEditPoints="1"/>
          </p:cNvSpPr>
          <p:nvPr/>
        </p:nvSpPr>
        <p:spPr bwMode="auto">
          <a:xfrm>
            <a:off x="763727" y="2458912"/>
            <a:ext cx="255506" cy="334963"/>
          </a:xfrm>
          <a:custGeom>
            <a:avLst/>
            <a:gdLst>
              <a:gd name="T0" fmla="*/ 277 w 553"/>
              <a:gd name="T1" fmla="*/ 0 h 710"/>
              <a:gd name="T2" fmla="*/ 437 w 553"/>
              <a:gd name="T3" fmla="*/ 161 h 710"/>
              <a:gd name="T4" fmla="*/ 277 w 553"/>
              <a:gd name="T5" fmla="*/ 322 h 710"/>
              <a:gd name="T6" fmla="*/ 116 w 553"/>
              <a:gd name="T7" fmla="*/ 161 h 710"/>
              <a:gd name="T8" fmla="*/ 277 w 553"/>
              <a:gd name="T9" fmla="*/ 0 h 710"/>
              <a:gd name="T10" fmla="*/ 277 w 553"/>
              <a:gd name="T11" fmla="*/ 390 h 710"/>
              <a:gd name="T12" fmla="*/ 277 w 553"/>
              <a:gd name="T13" fmla="*/ 390 h 710"/>
              <a:gd name="T14" fmla="*/ 298 w 553"/>
              <a:gd name="T15" fmla="*/ 410 h 710"/>
              <a:gd name="T16" fmla="*/ 312 w 553"/>
              <a:gd name="T17" fmla="*/ 601 h 710"/>
              <a:gd name="T18" fmla="*/ 339 w 553"/>
              <a:gd name="T19" fmla="*/ 601 h 710"/>
              <a:gd name="T20" fmla="*/ 403 w 553"/>
              <a:gd name="T21" fmla="*/ 361 h 710"/>
              <a:gd name="T22" fmla="*/ 553 w 553"/>
              <a:gd name="T23" fmla="*/ 553 h 710"/>
              <a:gd name="T24" fmla="*/ 553 w 553"/>
              <a:gd name="T25" fmla="*/ 710 h 710"/>
              <a:gd name="T26" fmla="*/ 0 w 553"/>
              <a:gd name="T27" fmla="*/ 710 h 710"/>
              <a:gd name="T28" fmla="*/ 0 w 553"/>
              <a:gd name="T29" fmla="*/ 553 h 710"/>
              <a:gd name="T30" fmla="*/ 150 w 553"/>
              <a:gd name="T31" fmla="*/ 361 h 710"/>
              <a:gd name="T32" fmla="*/ 215 w 553"/>
              <a:gd name="T33" fmla="*/ 601 h 710"/>
              <a:gd name="T34" fmla="*/ 241 w 553"/>
              <a:gd name="T35" fmla="*/ 601 h 710"/>
              <a:gd name="T36" fmla="*/ 255 w 553"/>
              <a:gd name="T37" fmla="*/ 410 h 710"/>
              <a:gd name="T38" fmla="*/ 277 w 553"/>
              <a:gd name="T39" fmla="*/ 39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3" h="710">
                <a:moveTo>
                  <a:pt x="277" y="0"/>
                </a:moveTo>
                <a:cubicBezTo>
                  <a:pt x="365" y="0"/>
                  <a:pt x="437" y="72"/>
                  <a:pt x="437" y="161"/>
                </a:cubicBezTo>
                <a:cubicBezTo>
                  <a:pt x="437" y="250"/>
                  <a:pt x="365" y="322"/>
                  <a:pt x="277" y="322"/>
                </a:cubicBezTo>
                <a:cubicBezTo>
                  <a:pt x="188" y="322"/>
                  <a:pt x="116" y="250"/>
                  <a:pt x="116" y="161"/>
                </a:cubicBezTo>
                <a:cubicBezTo>
                  <a:pt x="116" y="72"/>
                  <a:pt x="188" y="0"/>
                  <a:pt x="277" y="0"/>
                </a:cubicBezTo>
                <a:close/>
                <a:moveTo>
                  <a:pt x="277" y="390"/>
                </a:moveTo>
                <a:lnTo>
                  <a:pt x="277" y="390"/>
                </a:lnTo>
                <a:cubicBezTo>
                  <a:pt x="288" y="390"/>
                  <a:pt x="297" y="399"/>
                  <a:pt x="298" y="410"/>
                </a:cubicBezTo>
                <a:lnTo>
                  <a:pt x="312" y="601"/>
                </a:lnTo>
                <a:lnTo>
                  <a:pt x="339" y="601"/>
                </a:lnTo>
                <a:lnTo>
                  <a:pt x="403" y="361"/>
                </a:lnTo>
                <a:cubicBezTo>
                  <a:pt x="489" y="382"/>
                  <a:pt x="553" y="461"/>
                  <a:pt x="553" y="553"/>
                </a:cubicBezTo>
                <a:lnTo>
                  <a:pt x="553" y="710"/>
                </a:lnTo>
                <a:lnTo>
                  <a:pt x="0" y="710"/>
                </a:lnTo>
                <a:lnTo>
                  <a:pt x="0" y="553"/>
                </a:lnTo>
                <a:cubicBezTo>
                  <a:pt x="0" y="461"/>
                  <a:pt x="64" y="382"/>
                  <a:pt x="150" y="361"/>
                </a:cubicBezTo>
                <a:lnTo>
                  <a:pt x="215" y="601"/>
                </a:lnTo>
                <a:lnTo>
                  <a:pt x="241" y="601"/>
                </a:lnTo>
                <a:lnTo>
                  <a:pt x="255" y="410"/>
                </a:lnTo>
                <a:cubicBezTo>
                  <a:pt x="256" y="399"/>
                  <a:pt x="265" y="390"/>
                  <a:pt x="277" y="390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350" kern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4" name="Freeform 226">
            <a:extLst>
              <a:ext uri="{FF2B5EF4-FFF2-40B4-BE49-F238E27FC236}">
                <a16:creationId xmlns:a16="http://schemas.microsoft.com/office/drawing/2014/main" id="{EC33742D-B609-46AB-B689-1FE8F7058210}"/>
              </a:ext>
            </a:extLst>
          </p:cNvPr>
          <p:cNvSpPr>
            <a:spLocks noEditPoints="1"/>
          </p:cNvSpPr>
          <p:nvPr/>
        </p:nvSpPr>
        <p:spPr bwMode="auto">
          <a:xfrm>
            <a:off x="742994" y="4236830"/>
            <a:ext cx="307266" cy="368890"/>
          </a:xfrm>
          <a:custGeom>
            <a:avLst/>
            <a:gdLst>
              <a:gd name="T0" fmla="*/ 479 w 751"/>
              <a:gd name="T1" fmla="*/ 260 h 714"/>
              <a:gd name="T2" fmla="*/ 376 w 751"/>
              <a:gd name="T3" fmla="*/ 0 h 714"/>
              <a:gd name="T4" fmla="*/ 278 w 751"/>
              <a:gd name="T5" fmla="*/ 268 h 714"/>
              <a:gd name="T6" fmla="*/ 372 w 751"/>
              <a:gd name="T7" fmla="*/ 390 h 714"/>
              <a:gd name="T8" fmla="*/ 479 w 751"/>
              <a:gd name="T9" fmla="*/ 260 h 714"/>
              <a:gd name="T10" fmla="*/ 377 w 751"/>
              <a:gd name="T11" fmla="*/ 505 h 714"/>
              <a:gd name="T12" fmla="*/ 352 w 751"/>
              <a:gd name="T13" fmla="*/ 440 h 714"/>
              <a:gd name="T14" fmla="*/ 362 w 751"/>
              <a:gd name="T15" fmla="*/ 516 h 714"/>
              <a:gd name="T16" fmla="*/ 362 w 751"/>
              <a:gd name="T17" fmla="*/ 714 h 714"/>
              <a:gd name="T18" fmla="*/ 388 w 751"/>
              <a:gd name="T19" fmla="*/ 714 h 714"/>
              <a:gd name="T20" fmla="*/ 388 w 751"/>
              <a:gd name="T21" fmla="*/ 516 h 714"/>
              <a:gd name="T22" fmla="*/ 401 w 751"/>
              <a:gd name="T23" fmla="*/ 442 h 714"/>
              <a:gd name="T24" fmla="*/ 377 w 751"/>
              <a:gd name="T25" fmla="*/ 505 h 714"/>
              <a:gd name="T26" fmla="*/ 482 w 751"/>
              <a:gd name="T27" fmla="*/ 358 h 714"/>
              <a:gd name="T28" fmla="*/ 413 w 751"/>
              <a:gd name="T29" fmla="*/ 505 h 714"/>
              <a:gd name="T30" fmla="*/ 560 w 751"/>
              <a:gd name="T31" fmla="*/ 536 h 714"/>
              <a:gd name="T32" fmla="*/ 751 w 751"/>
              <a:gd name="T33" fmla="*/ 337 h 714"/>
              <a:gd name="T34" fmla="*/ 482 w 751"/>
              <a:gd name="T35" fmla="*/ 358 h 714"/>
              <a:gd name="T36" fmla="*/ 270 w 751"/>
              <a:gd name="T37" fmla="*/ 358 h 714"/>
              <a:gd name="T38" fmla="*/ 0 w 751"/>
              <a:gd name="T39" fmla="*/ 337 h 714"/>
              <a:gd name="T40" fmla="*/ 192 w 751"/>
              <a:gd name="T41" fmla="*/ 536 h 714"/>
              <a:gd name="T42" fmla="*/ 338 w 751"/>
              <a:gd name="T43" fmla="*/ 505 h 714"/>
              <a:gd name="T44" fmla="*/ 270 w 751"/>
              <a:gd name="T45" fmla="*/ 358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51" h="714">
                <a:moveTo>
                  <a:pt x="479" y="260"/>
                </a:moveTo>
                <a:cubicBezTo>
                  <a:pt x="522" y="118"/>
                  <a:pt x="376" y="0"/>
                  <a:pt x="376" y="0"/>
                </a:cubicBezTo>
                <a:cubicBezTo>
                  <a:pt x="376" y="0"/>
                  <a:pt x="219" y="134"/>
                  <a:pt x="278" y="268"/>
                </a:cubicBezTo>
                <a:cubicBezTo>
                  <a:pt x="278" y="268"/>
                  <a:pt x="329" y="366"/>
                  <a:pt x="372" y="390"/>
                </a:cubicBezTo>
                <a:cubicBezTo>
                  <a:pt x="439" y="355"/>
                  <a:pt x="463" y="311"/>
                  <a:pt x="479" y="260"/>
                </a:cubicBezTo>
                <a:close/>
                <a:moveTo>
                  <a:pt x="377" y="505"/>
                </a:moveTo>
                <a:cubicBezTo>
                  <a:pt x="377" y="505"/>
                  <a:pt x="375" y="472"/>
                  <a:pt x="352" y="440"/>
                </a:cubicBezTo>
                <a:cubicBezTo>
                  <a:pt x="360" y="455"/>
                  <a:pt x="364" y="496"/>
                  <a:pt x="362" y="516"/>
                </a:cubicBezTo>
                <a:lnTo>
                  <a:pt x="362" y="714"/>
                </a:lnTo>
                <a:lnTo>
                  <a:pt x="388" y="714"/>
                </a:lnTo>
                <a:lnTo>
                  <a:pt x="388" y="516"/>
                </a:lnTo>
                <a:cubicBezTo>
                  <a:pt x="388" y="516"/>
                  <a:pt x="386" y="479"/>
                  <a:pt x="401" y="442"/>
                </a:cubicBezTo>
                <a:cubicBezTo>
                  <a:pt x="390" y="461"/>
                  <a:pt x="377" y="505"/>
                  <a:pt x="377" y="505"/>
                </a:cubicBezTo>
                <a:close/>
                <a:moveTo>
                  <a:pt x="482" y="358"/>
                </a:moveTo>
                <a:cubicBezTo>
                  <a:pt x="444" y="393"/>
                  <a:pt x="416" y="432"/>
                  <a:pt x="413" y="505"/>
                </a:cubicBezTo>
                <a:cubicBezTo>
                  <a:pt x="452" y="533"/>
                  <a:pt x="560" y="536"/>
                  <a:pt x="560" y="536"/>
                </a:cubicBezTo>
                <a:cubicBezTo>
                  <a:pt x="701" y="531"/>
                  <a:pt x="751" y="337"/>
                  <a:pt x="751" y="337"/>
                </a:cubicBezTo>
                <a:cubicBezTo>
                  <a:pt x="751" y="337"/>
                  <a:pt x="587" y="259"/>
                  <a:pt x="482" y="358"/>
                </a:cubicBezTo>
                <a:close/>
                <a:moveTo>
                  <a:pt x="270" y="358"/>
                </a:moveTo>
                <a:cubicBezTo>
                  <a:pt x="164" y="259"/>
                  <a:pt x="0" y="337"/>
                  <a:pt x="0" y="337"/>
                </a:cubicBezTo>
                <a:cubicBezTo>
                  <a:pt x="0" y="337"/>
                  <a:pt x="50" y="531"/>
                  <a:pt x="192" y="536"/>
                </a:cubicBezTo>
                <a:cubicBezTo>
                  <a:pt x="192" y="536"/>
                  <a:pt x="299" y="533"/>
                  <a:pt x="338" y="505"/>
                </a:cubicBezTo>
                <a:cubicBezTo>
                  <a:pt x="335" y="432"/>
                  <a:pt x="308" y="393"/>
                  <a:pt x="270" y="358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5E477CC-3690-46D5-A97B-988840ADDC8F}"/>
              </a:ext>
            </a:extLst>
          </p:cNvPr>
          <p:cNvSpPr/>
          <p:nvPr/>
        </p:nvSpPr>
        <p:spPr>
          <a:xfrm>
            <a:off x="4926354" y="1485982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2980B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9A8133-71F8-4C98-80A9-011C28D9CCD6}"/>
              </a:ext>
            </a:extLst>
          </p:cNvPr>
          <p:cNvSpPr/>
          <p:nvPr/>
        </p:nvSpPr>
        <p:spPr>
          <a:xfrm>
            <a:off x="5601940" y="1785397"/>
            <a:ext cx="2810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ID" sz="15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Certifications</a:t>
            </a:r>
            <a:endParaRPr lang="en-US" sz="15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A6BDBF0-266E-482F-86E7-B99ECAA92B27}"/>
              </a:ext>
            </a:extLst>
          </p:cNvPr>
          <p:cNvSpPr/>
          <p:nvPr/>
        </p:nvSpPr>
        <p:spPr>
          <a:xfrm>
            <a:off x="5601940" y="1396386"/>
            <a:ext cx="599386" cy="48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06</a:t>
            </a:r>
          </a:p>
        </p:txBody>
      </p:sp>
      <p:sp>
        <p:nvSpPr>
          <p:cNvPr id="58" name="Freeform 171">
            <a:extLst>
              <a:ext uri="{FF2B5EF4-FFF2-40B4-BE49-F238E27FC236}">
                <a16:creationId xmlns:a16="http://schemas.microsoft.com/office/drawing/2014/main" id="{E1EE04EE-69FB-4463-A448-D50B12CF5ED7}"/>
              </a:ext>
            </a:extLst>
          </p:cNvPr>
          <p:cNvSpPr>
            <a:spLocks noEditPoints="1"/>
          </p:cNvSpPr>
          <p:nvPr/>
        </p:nvSpPr>
        <p:spPr bwMode="auto">
          <a:xfrm>
            <a:off x="5070782" y="1646706"/>
            <a:ext cx="310529" cy="277382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5BCA065-D5DB-4341-9FE6-14FCF7E481A3}"/>
              </a:ext>
            </a:extLst>
          </p:cNvPr>
          <p:cNvSpPr/>
          <p:nvPr/>
        </p:nvSpPr>
        <p:spPr>
          <a:xfrm>
            <a:off x="4926354" y="2333130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2980B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C5216C-7B08-47EA-9ACC-BB54371CB8FC}"/>
              </a:ext>
            </a:extLst>
          </p:cNvPr>
          <p:cNvSpPr/>
          <p:nvPr/>
        </p:nvSpPr>
        <p:spPr>
          <a:xfrm>
            <a:off x="5601940" y="2632545"/>
            <a:ext cx="2810294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ID" sz="15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Our Team</a:t>
            </a:r>
            <a:endParaRPr lang="en-US" sz="15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EE2BB0A-14DB-4BE3-9846-1872CCCF9179}"/>
              </a:ext>
            </a:extLst>
          </p:cNvPr>
          <p:cNvSpPr/>
          <p:nvPr/>
        </p:nvSpPr>
        <p:spPr>
          <a:xfrm>
            <a:off x="5601940" y="2243534"/>
            <a:ext cx="599386" cy="48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07</a:t>
            </a:r>
          </a:p>
        </p:txBody>
      </p:sp>
      <p:sp>
        <p:nvSpPr>
          <p:cNvPr id="62" name="Freeform 171">
            <a:extLst>
              <a:ext uri="{FF2B5EF4-FFF2-40B4-BE49-F238E27FC236}">
                <a16:creationId xmlns:a16="http://schemas.microsoft.com/office/drawing/2014/main" id="{8F32AA28-5923-498F-9B7C-E100B6ABC675}"/>
              </a:ext>
            </a:extLst>
          </p:cNvPr>
          <p:cNvSpPr>
            <a:spLocks noEditPoints="1"/>
          </p:cNvSpPr>
          <p:nvPr/>
        </p:nvSpPr>
        <p:spPr bwMode="auto">
          <a:xfrm>
            <a:off x="5070782" y="2493854"/>
            <a:ext cx="310529" cy="277382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D08DFC4-9479-4FBB-91E2-1F6D75A22F7B}"/>
              </a:ext>
            </a:extLst>
          </p:cNvPr>
          <p:cNvSpPr/>
          <p:nvPr/>
        </p:nvSpPr>
        <p:spPr>
          <a:xfrm>
            <a:off x="4931428" y="3198049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2980B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33BF824-1091-40A6-803F-510CF4341A86}"/>
              </a:ext>
            </a:extLst>
          </p:cNvPr>
          <p:cNvSpPr/>
          <p:nvPr/>
        </p:nvSpPr>
        <p:spPr>
          <a:xfrm>
            <a:off x="5607014" y="3497464"/>
            <a:ext cx="2810294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ID" sz="15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Client Testimonial</a:t>
            </a:r>
            <a:endParaRPr lang="en-US" sz="15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B0EE5AB-D06E-47D6-9D7E-06309F6F598A}"/>
              </a:ext>
            </a:extLst>
          </p:cNvPr>
          <p:cNvSpPr/>
          <p:nvPr/>
        </p:nvSpPr>
        <p:spPr>
          <a:xfrm>
            <a:off x="5607014" y="3108453"/>
            <a:ext cx="599386" cy="48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08</a:t>
            </a:r>
          </a:p>
        </p:txBody>
      </p:sp>
      <p:sp>
        <p:nvSpPr>
          <p:cNvPr id="66" name="Freeform 171">
            <a:extLst>
              <a:ext uri="{FF2B5EF4-FFF2-40B4-BE49-F238E27FC236}">
                <a16:creationId xmlns:a16="http://schemas.microsoft.com/office/drawing/2014/main" id="{859B790C-2379-4C80-9843-32E0CE60BD9B}"/>
              </a:ext>
            </a:extLst>
          </p:cNvPr>
          <p:cNvSpPr>
            <a:spLocks noEditPoints="1"/>
          </p:cNvSpPr>
          <p:nvPr/>
        </p:nvSpPr>
        <p:spPr bwMode="auto">
          <a:xfrm>
            <a:off x="5075856" y="3358773"/>
            <a:ext cx="310529" cy="277382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45F97FA-63E2-468A-A515-AEBFAA30864D}"/>
              </a:ext>
            </a:extLst>
          </p:cNvPr>
          <p:cNvSpPr/>
          <p:nvPr/>
        </p:nvSpPr>
        <p:spPr>
          <a:xfrm>
            <a:off x="4926354" y="4083154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2980B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0AD2447-7DFD-4E3E-879F-253D9818C5C9}"/>
              </a:ext>
            </a:extLst>
          </p:cNvPr>
          <p:cNvSpPr/>
          <p:nvPr/>
        </p:nvSpPr>
        <p:spPr>
          <a:xfrm>
            <a:off x="5601940" y="4382569"/>
            <a:ext cx="2810294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ID" sz="15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Contact Us</a:t>
            </a:r>
            <a:endParaRPr lang="en-US" sz="15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6ABD9D3-3012-405D-93F4-FD085DE14257}"/>
              </a:ext>
            </a:extLst>
          </p:cNvPr>
          <p:cNvSpPr/>
          <p:nvPr/>
        </p:nvSpPr>
        <p:spPr>
          <a:xfrm>
            <a:off x="5601940" y="3993558"/>
            <a:ext cx="599386" cy="48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08</a:t>
            </a:r>
          </a:p>
        </p:txBody>
      </p:sp>
      <p:sp>
        <p:nvSpPr>
          <p:cNvPr id="70" name="Freeform 171">
            <a:extLst>
              <a:ext uri="{FF2B5EF4-FFF2-40B4-BE49-F238E27FC236}">
                <a16:creationId xmlns:a16="http://schemas.microsoft.com/office/drawing/2014/main" id="{96569C66-BA3F-40AF-9DDB-F20FB507DA88}"/>
              </a:ext>
            </a:extLst>
          </p:cNvPr>
          <p:cNvSpPr>
            <a:spLocks noEditPoints="1"/>
          </p:cNvSpPr>
          <p:nvPr/>
        </p:nvSpPr>
        <p:spPr bwMode="auto">
          <a:xfrm>
            <a:off x="5070782" y="4243878"/>
            <a:ext cx="310529" cy="277382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98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40" grpId="0" animBg="1"/>
      <p:bldP spid="41" grpId="0"/>
      <p:bldP spid="43" grpId="0"/>
      <p:bldP spid="44" grpId="0" animBg="1"/>
      <p:bldP spid="45" grpId="0" animBg="1"/>
      <p:bldP spid="46" grpId="0"/>
      <p:bldP spid="47" grpId="0"/>
      <p:bldP spid="49" grpId="0" animBg="1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/>
      <p:bldP spid="61" grpId="0"/>
      <p:bldP spid="62" grpId="0" animBg="1"/>
      <p:bldP spid="63" grpId="0" animBg="1"/>
      <p:bldP spid="64" grpId="0"/>
      <p:bldP spid="65" grpId="0"/>
      <p:bldP spid="66" grpId="0" animBg="1"/>
      <p:bldP spid="67" grpId="0" animBg="1"/>
      <p:bldP spid="68" grpId="0"/>
      <p:bldP spid="69" grpId="0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>
            <a:extLst>
              <a:ext uri="{FF2B5EF4-FFF2-40B4-BE49-F238E27FC236}">
                <a16:creationId xmlns:a16="http://schemas.microsoft.com/office/drawing/2014/main" id="{923F04CA-3AA2-4C76-B57E-F68766991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22" y="1358264"/>
            <a:ext cx="217303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defTabSz="1088178"/>
            <a:r>
              <a:rPr lang="en-CA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you Require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A2547-D5A3-4AD6-B0C3-4950A3DE137F}"/>
              </a:ext>
            </a:extLst>
          </p:cNvPr>
          <p:cNvSpPr/>
          <p:nvPr/>
        </p:nvSpPr>
        <p:spPr>
          <a:xfrm>
            <a:off x="1507820" y="2290784"/>
            <a:ext cx="13821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Logistics Services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B7552CD-1364-4396-8B9D-E19236BF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79" y="2561082"/>
            <a:ext cx="1508687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ID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 logistics service company with multi years working contract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07B69B-EC99-4870-B173-001398C8CDF2}"/>
              </a:ext>
            </a:extLst>
          </p:cNvPr>
          <p:cNvSpPr/>
          <p:nvPr/>
        </p:nvSpPr>
        <p:spPr>
          <a:xfrm>
            <a:off x="670027" y="2262246"/>
            <a:ext cx="729029" cy="728353"/>
          </a:xfrm>
          <a:prstGeom prst="ellipse">
            <a:avLst/>
          </a:prstGeom>
          <a:solidFill>
            <a:srgbClr val="F39C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4BD9A3-556F-4157-B0B5-AE092F5AFB11}"/>
              </a:ext>
            </a:extLst>
          </p:cNvPr>
          <p:cNvSpPr/>
          <p:nvPr/>
        </p:nvSpPr>
        <p:spPr>
          <a:xfrm>
            <a:off x="4323541" y="2285831"/>
            <a:ext cx="19191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Warehouse Management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30D49C55-BDE5-412C-84B0-58AE9692A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877" y="2556129"/>
            <a:ext cx="1848779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ID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Warehouse services covering 10 thousand square meters with full support and bonded facilities</a:t>
            </a:r>
            <a:endParaRPr lang="en-US" sz="825" dirty="0">
              <a:solidFill>
                <a:prstClr val="black">
                  <a:lumMod val="50000"/>
                  <a:lumOff val="50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BAF0B2-CA39-4A53-AFE7-DE2344484549}"/>
              </a:ext>
            </a:extLst>
          </p:cNvPr>
          <p:cNvSpPr/>
          <p:nvPr/>
        </p:nvSpPr>
        <p:spPr>
          <a:xfrm>
            <a:off x="3512126" y="2262246"/>
            <a:ext cx="729029" cy="728353"/>
          </a:xfrm>
          <a:prstGeom prst="ellipse">
            <a:avLst/>
          </a:prstGeom>
          <a:solidFill>
            <a:srgbClr val="16A08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CD928E-31A6-4AA7-864F-A890B1EE2079}"/>
              </a:ext>
            </a:extLst>
          </p:cNvPr>
          <p:cNvSpPr/>
          <p:nvPr/>
        </p:nvSpPr>
        <p:spPr>
          <a:xfrm>
            <a:off x="1507819" y="3208384"/>
            <a:ext cx="197041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 err="1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Intersular</a:t>
            </a:r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 Transportations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1C63E5EC-6C82-466D-BEE2-7D14D1A09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79" y="3478681"/>
            <a:ext cx="1508687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ID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 transport goods by means of road and air transportation service</a:t>
            </a:r>
            <a:endParaRPr lang="en-US" sz="825" dirty="0">
              <a:solidFill>
                <a:prstClr val="black">
                  <a:lumMod val="50000"/>
                  <a:lumOff val="50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30AA83-6CF1-4398-82A2-51A581A6D3B0}"/>
              </a:ext>
            </a:extLst>
          </p:cNvPr>
          <p:cNvSpPr/>
          <p:nvPr/>
        </p:nvSpPr>
        <p:spPr>
          <a:xfrm>
            <a:off x="670027" y="3179845"/>
            <a:ext cx="729029" cy="728353"/>
          </a:xfrm>
          <a:prstGeom prst="ellipse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19D8AF-73F8-4DBF-9A64-0F2F5FF2DB96}"/>
              </a:ext>
            </a:extLst>
          </p:cNvPr>
          <p:cNvSpPr/>
          <p:nvPr/>
        </p:nvSpPr>
        <p:spPr>
          <a:xfrm>
            <a:off x="4393878" y="3203431"/>
            <a:ext cx="19495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Distribution Management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8349C117-BB16-4C20-9004-FF4D295F3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877" y="3473728"/>
            <a:ext cx="1508687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ID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Distribute goods to customers according to their needs and requests</a:t>
            </a:r>
            <a:endParaRPr lang="en-US" sz="825" dirty="0">
              <a:solidFill>
                <a:prstClr val="black">
                  <a:lumMod val="50000"/>
                  <a:lumOff val="50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312F2E1-527A-4C09-A2B7-BFB2ED48CD7D}"/>
              </a:ext>
            </a:extLst>
          </p:cNvPr>
          <p:cNvSpPr/>
          <p:nvPr/>
        </p:nvSpPr>
        <p:spPr>
          <a:xfrm>
            <a:off x="3512126" y="3179845"/>
            <a:ext cx="729029" cy="728353"/>
          </a:xfrm>
          <a:prstGeom prst="ellipse">
            <a:avLst/>
          </a:prstGeom>
          <a:solidFill>
            <a:srgbClr val="2980B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04">
            <a:extLst>
              <a:ext uri="{FF2B5EF4-FFF2-40B4-BE49-F238E27FC236}">
                <a16:creationId xmlns:a16="http://schemas.microsoft.com/office/drawing/2014/main" id="{D0689794-8AC1-4683-84CD-107EF9699111}"/>
              </a:ext>
            </a:extLst>
          </p:cNvPr>
          <p:cNvSpPr>
            <a:spLocks noEditPoints="1"/>
          </p:cNvSpPr>
          <p:nvPr/>
        </p:nvSpPr>
        <p:spPr bwMode="auto">
          <a:xfrm>
            <a:off x="881176" y="2475969"/>
            <a:ext cx="306731" cy="300906"/>
          </a:xfrm>
          <a:custGeom>
            <a:avLst/>
            <a:gdLst>
              <a:gd name="T0" fmla="*/ 82 w 124"/>
              <a:gd name="T1" fmla="*/ 60 h 121"/>
              <a:gd name="T2" fmla="*/ 62 w 124"/>
              <a:gd name="T3" fmla="*/ 80 h 121"/>
              <a:gd name="T4" fmla="*/ 42 w 124"/>
              <a:gd name="T5" fmla="*/ 60 h 121"/>
              <a:gd name="T6" fmla="*/ 62 w 124"/>
              <a:gd name="T7" fmla="*/ 41 h 121"/>
              <a:gd name="T8" fmla="*/ 82 w 124"/>
              <a:gd name="T9" fmla="*/ 60 h 121"/>
              <a:gd name="T10" fmla="*/ 107 w 124"/>
              <a:gd name="T11" fmla="*/ 46 h 121"/>
              <a:gd name="T12" fmla="*/ 104 w 124"/>
              <a:gd name="T13" fmla="*/ 39 h 121"/>
              <a:gd name="T14" fmla="*/ 111 w 124"/>
              <a:gd name="T15" fmla="*/ 22 h 121"/>
              <a:gd name="T16" fmla="*/ 101 w 124"/>
              <a:gd name="T17" fmla="*/ 12 h 121"/>
              <a:gd name="T18" fmla="*/ 84 w 124"/>
              <a:gd name="T19" fmla="*/ 19 h 121"/>
              <a:gd name="T20" fmla="*/ 76 w 124"/>
              <a:gd name="T21" fmla="*/ 16 h 121"/>
              <a:gd name="T22" fmla="*/ 69 w 124"/>
              <a:gd name="T23" fmla="*/ 0 h 121"/>
              <a:gd name="T24" fmla="*/ 55 w 124"/>
              <a:gd name="T25" fmla="*/ 0 h 121"/>
              <a:gd name="T26" fmla="*/ 48 w 124"/>
              <a:gd name="T27" fmla="*/ 16 h 121"/>
              <a:gd name="T28" fmla="*/ 40 w 124"/>
              <a:gd name="T29" fmla="*/ 19 h 121"/>
              <a:gd name="T30" fmla="*/ 23 w 124"/>
              <a:gd name="T31" fmla="*/ 13 h 121"/>
              <a:gd name="T32" fmla="*/ 13 w 124"/>
              <a:gd name="T33" fmla="*/ 22 h 121"/>
              <a:gd name="T34" fmla="*/ 20 w 124"/>
              <a:gd name="T35" fmla="*/ 39 h 121"/>
              <a:gd name="T36" fmla="*/ 17 w 124"/>
              <a:gd name="T37" fmla="*/ 47 h 121"/>
              <a:gd name="T38" fmla="*/ 0 w 124"/>
              <a:gd name="T39" fmla="*/ 54 h 121"/>
              <a:gd name="T40" fmla="*/ 0 w 124"/>
              <a:gd name="T41" fmla="*/ 67 h 121"/>
              <a:gd name="T42" fmla="*/ 17 w 124"/>
              <a:gd name="T43" fmla="*/ 74 h 121"/>
              <a:gd name="T44" fmla="*/ 20 w 124"/>
              <a:gd name="T45" fmla="*/ 82 h 121"/>
              <a:gd name="T46" fmla="*/ 14 w 124"/>
              <a:gd name="T47" fmla="*/ 99 h 121"/>
              <a:gd name="T48" fmla="*/ 23 w 124"/>
              <a:gd name="T49" fmla="*/ 108 h 121"/>
              <a:gd name="T50" fmla="*/ 40 w 124"/>
              <a:gd name="T51" fmla="*/ 102 h 121"/>
              <a:gd name="T52" fmla="*/ 48 w 124"/>
              <a:gd name="T53" fmla="*/ 105 h 121"/>
              <a:gd name="T54" fmla="*/ 56 w 124"/>
              <a:gd name="T55" fmla="*/ 121 h 121"/>
              <a:gd name="T56" fmla="*/ 69 w 124"/>
              <a:gd name="T57" fmla="*/ 121 h 121"/>
              <a:gd name="T58" fmla="*/ 76 w 124"/>
              <a:gd name="T59" fmla="*/ 105 h 121"/>
              <a:gd name="T60" fmla="*/ 84 w 124"/>
              <a:gd name="T61" fmla="*/ 102 h 121"/>
              <a:gd name="T62" fmla="*/ 102 w 124"/>
              <a:gd name="T63" fmla="*/ 108 h 121"/>
              <a:gd name="T64" fmla="*/ 111 w 124"/>
              <a:gd name="T65" fmla="*/ 99 h 121"/>
              <a:gd name="T66" fmla="*/ 104 w 124"/>
              <a:gd name="T67" fmla="*/ 82 h 121"/>
              <a:gd name="T68" fmla="*/ 107 w 124"/>
              <a:gd name="T69" fmla="*/ 74 h 121"/>
              <a:gd name="T70" fmla="*/ 124 w 124"/>
              <a:gd name="T71" fmla="*/ 67 h 121"/>
              <a:gd name="T72" fmla="*/ 124 w 124"/>
              <a:gd name="T73" fmla="*/ 53 h 121"/>
              <a:gd name="T74" fmla="*/ 107 w 124"/>
              <a:gd name="T75" fmla="*/ 4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1">
                <a:moveTo>
                  <a:pt x="82" y="60"/>
                </a:moveTo>
                <a:cubicBezTo>
                  <a:pt x="82" y="71"/>
                  <a:pt x="73" y="80"/>
                  <a:pt x="62" y="80"/>
                </a:cubicBezTo>
                <a:cubicBezTo>
                  <a:pt x="51" y="80"/>
                  <a:pt x="42" y="71"/>
                  <a:pt x="42" y="60"/>
                </a:cubicBezTo>
                <a:cubicBezTo>
                  <a:pt x="42" y="50"/>
                  <a:pt x="51" y="41"/>
                  <a:pt x="62" y="41"/>
                </a:cubicBezTo>
                <a:cubicBezTo>
                  <a:pt x="73" y="41"/>
                  <a:pt x="82" y="50"/>
                  <a:pt x="82" y="60"/>
                </a:cubicBezTo>
                <a:close/>
                <a:moveTo>
                  <a:pt x="107" y="46"/>
                </a:moveTo>
                <a:cubicBezTo>
                  <a:pt x="104" y="39"/>
                  <a:pt x="104" y="39"/>
                  <a:pt x="104" y="39"/>
                </a:cubicBezTo>
                <a:cubicBezTo>
                  <a:pt x="104" y="39"/>
                  <a:pt x="111" y="23"/>
                  <a:pt x="111" y="2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0" y="12"/>
                  <a:pt x="84" y="19"/>
                  <a:pt x="84" y="19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16"/>
                  <a:pt x="70" y="0"/>
                  <a:pt x="6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48" y="16"/>
                  <a:pt x="48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23" y="12"/>
                  <a:pt x="23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20" y="39"/>
                  <a:pt x="20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0" y="53"/>
                  <a:pt x="0" y="5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7" y="74"/>
                  <a:pt x="17" y="74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13" y="98"/>
                  <a:pt x="14" y="9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4" y="109"/>
                  <a:pt x="40" y="102"/>
                  <a:pt x="40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5" y="121"/>
                  <a:pt x="56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1"/>
                  <a:pt x="76" y="105"/>
                  <a:pt x="76" y="105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101" y="109"/>
                  <a:pt x="102" y="108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2" y="98"/>
                  <a:pt x="104" y="82"/>
                  <a:pt x="104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24" y="68"/>
                  <a:pt x="124" y="67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53"/>
                  <a:pt x="107" y="46"/>
                  <a:pt x="107" y="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47C390-5124-4726-84CC-D41FD0C6BCAF}"/>
              </a:ext>
            </a:extLst>
          </p:cNvPr>
          <p:cNvSpPr/>
          <p:nvPr/>
        </p:nvSpPr>
        <p:spPr>
          <a:xfrm>
            <a:off x="667422" y="1713415"/>
            <a:ext cx="49336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ID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learned from our previous discussion about the need for logistics solutions for your company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149BBB5-2339-4352-BA94-5E360789C6A6}"/>
              </a:ext>
            </a:extLst>
          </p:cNvPr>
          <p:cNvSpPr txBox="1">
            <a:spLocks/>
          </p:cNvSpPr>
          <p:nvPr/>
        </p:nvSpPr>
        <p:spPr>
          <a:xfrm>
            <a:off x="762000" y="554624"/>
            <a:ext cx="9858375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2860" rIns="45720" bIns="228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178"/>
            <a:r>
              <a:rPr lang="en-ID" sz="3200" b="1" dirty="0">
                <a:solidFill>
                  <a:srgbClr val="592298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Context for Logistics Solutions</a:t>
            </a:r>
          </a:p>
        </p:txBody>
      </p:sp>
      <p:sp>
        <p:nvSpPr>
          <p:cNvPr id="33" name="Freeform 150">
            <a:extLst>
              <a:ext uri="{FF2B5EF4-FFF2-40B4-BE49-F238E27FC236}">
                <a16:creationId xmlns:a16="http://schemas.microsoft.com/office/drawing/2014/main" id="{F4DC9CA7-E635-46FA-AC27-2BE51AE86134}"/>
              </a:ext>
            </a:extLst>
          </p:cNvPr>
          <p:cNvSpPr>
            <a:spLocks/>
          </p:cNvSpPr>
          <p:nvPr/>
        </p:nvSpPr>
        <p:spPr bwMode="auto">
          <a:xfrm>
            <a:off x="916344" y="3409567"/>
            <a:ext cx="251184" cy="270705"/>
          </a:xfrm>
          <a:custGeom>
            <a:avLst/>
            <a:gdLst>
              <a:gd name="T0" fmla="*/ 505 w 635"/>
              <a:gd name="T1" fmla="*/ 351 h 629"/>
              <a:gd name="T2" fmla="*/ 480 w 635"/>
              <a:gd name="T3" fmla="*/ 225 h 629"/>
              <a:gd name="T4" fmla="*/ 479 w 635"/>
              <a:gd name="T5" fmla="*/ 224 h 629"/>
              <a:gd name="T6" fmla="*/ 600 w 635"/>
              <a:gd name="T7" fmla="*/ 35 h 629"/>
              <a:gd name="T8" fmla="*/ 406 w 635"/>
              <a:gd name="T9" fmla="*/ 161 h 629"/>
              <a:gd name="T10" fmla="*/ 295 w 635"/>
              <a:gd name="T11" fmla="*/ 141 h 629"/>
              <a:gd name="T12" fmla="*/ 321 w 635"/>
              <a:gd name="T13" fmla="*/ 57 h 629"/>
              <a:gd name="T14" fmla="*/ 217 w 635"/>
              <a:gd name="T15" fmla="*/ 102 h 629"/>
              <a:gd name="T16" fmla="*/ 198 w 635"/>
              <a:gd name="T17" fmla="*/ 124 h 629"/>
              <a:gd name="T18" fmla="*/ 108 w 635"/>
              <a:gd name="T19" fmla="*/ 108 h 629"/>
              <a:gd name="T20" fmla="*/ 47 w 635"/>
              <a:gd name="T21" fmla="*/ 160 h 629"/>
              <a:gd name="T22" fmla="*/ 296 w 635"/>
              <a:gd name="T23" fmla="*/ 274 h 629"/>
              <a:gd name="T24" fmla="*/ 147 w 635"/>
              <a:gd name="T25" fmla="*/ 455 h 629"/>
              <a:gd name="T26" fmla="*/ 137 w 635"/>
              <a:gd name="T27" fmla="*/ 467 h 629"/>
              <a:gd name="T28" fmla="*/ 44 w 635"/>
              <a:gd name="T29" fmla="*/ 429 h 629"/>
              <a:gd name="T30" fmla="*/ 0 w 635"/>
              <a:gd name="T31" fmla="*/ 473 h 629"/>
              <a:gd name="T32" fmla="*/ 99 w 635"/>
              <a:gd name="T33" fmla="*/ 519 h 629"/>
              <a:gd name="T34" fmla="*/ 129 w 635"/>
              <a:gd name="T35" fmla="*/ 549 h 629"/>
              <a:gd name="T36" fmla="*/ 171 w 635"/>
              <a:gd name="T37" fmla="*/ 629 h 629"/>
              <a:gd name="T38" fmla="*/ 212 w 635"/>
              <a:gd name="T39" fmla="*/ 588 h 629"/>
              <a:gd name="T40" fmla="*/ 164 w 635"/>
              <a:gd name="T41" fmla="*/ 493 h 629"/>
              <a:gd name="T42" fmla="*/ 171 w 635"/>
              <a:gd name="T43" fmla="*/ 488 h 629"/>
              <a:gd name="T44" fmla="*/ 364 w 635"/>
              <a:gd name="T45" fmla="*/ 336 h 629"/>
              <a:gd name="T46" fmla="*/ 366 w 635"/>
              <a:gd name="T47" fmla="*/ 339 h 629"/>
              <a:gd name="T48" fmla="*/ 496 w 635"/>
              <a:gd name="T49" fmla="*/ 596 h 629"/>
              <a:gd name="T50" fmla="*/ 542 w 635"/>
              <a:gd name="T51" fmla="*/ 541 h 629"/>
              <a:gd name="T52" fmla="*/ 523 w 635"/>
              <a:gd name="T53" fmla="*/ 446 h 629"/>
              <a:gd name="T54" fmla="*/ 551 w 635"/>
              <a:gd name="T55" fmla="*/ 422 h 629"/>
              <a:gd name="T56" fmla="*/ 596 w 635"/>
              <a:gd name="T57" fmla="*/ 317 h 629"/>
              <a:gd name="T58" fmla="*/ 505 w 635"/>
              <a:gd name="T59" fmla="*/ 351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5" h="629">
                <a:moveTo>
                  <a:pt x="505" y="351"/>
                </a:moveTo>
                <a:lnTo>
                  <a:pt x="480" y="225"/>
                </a:lnTo>
                <a:lnTo>
                  <a:pt x="479" y="224"/>
                </a:lnTo>
                <a:cubicBezTo>
                  <a:pt x="479" y="224"/>
                  <a:pt x="635" y="71"/>
                  <a:pt x="600" y="35"/>
                </a:cubicBezTo>
                <a:cubicBezTo>
                  <a:pt x="565" y="0"/>
                  <a:pt x="406" y="161"/>
                  <a:pt x="406" y="161"/>
                </a:cubicBezTo>
                <a:lnTo>
                  <a:pt x="295" y="141"/>
                </a:lnTo>
                <a:cubicBezTo>
                  <a:pt x="323" y="106"/>
                  <a:pt x="335" y="71"/>
                  <a:pt x="321" y="57"/>
                </a:cubicBezTo>
                <a:cubicBezTo>
                  <a:pt x="305" y="41"/>
                  <a:pt x="258" y="61"/>
                  <a:pt x="217" y="102"/>
                </a:cubicBezTo>
                <a:cubicBezTo>
                  <a:pt x="210" y="109"/>
                  <a:pt x="203" y="117"/>
                  <a:pt x="198" y="124"/>
                </a:cubicBezTo>
                <a:lnTo>
                  <a:pt x="108" y="108"/>
                </a:lnTo>
                <a:lnTo>
                  <a:pt x="47" y="160"/>
                </a:lnTo>
                <a:lnTo>
                  <a:pt x="296" y="274"/>
                </a:lnTo>
                <a:lnTo>
                  <a:pt x="147" y="455"/>
                </a:lnTo>
                <a:cubicBezTo>
                  <a:pt x="144" y="459"/>
                  <a:pt x="140" y="463"/>
                  <a:pt x="137" y="467"/>
                </a:cubicBezTo>
                <a:lnTo>
                  <a:pt x="44" y="429"/>
                </a:lnTo>
                <a:lnTo>
                  <a:pt x="0" y="473"/>
                </a:lnTo>
                <a:lnTo>
                  <a:pt x="99" y="519"/>
                </a:lnTo>
                <a:lnTo>
                  <a:pt x="129" y="549"/>
                </a:lnTo>
                <a:lnTo>
                  <a:pt x="171" y="629"/>
                </a:lnTo>
                <a:lnTo>
                  <a:pt x="212" y="588"/>
                </a:lnTo>
                <a:lnTo>
                  <a:pt x="164" y="493"/>
                </a:lnTo>
                <a:cubicBezTo>
                  <a:pt x="166" y="492"/>
                  <a:pt x="169" y="490"/>
                  <a:pt x="171" y="488"/>
                </a:cubicBezTo>
                <a:lnTo>
                  <a:pt x="364" y="336"/>
                </a:lnTo>
                <a:lnTo>
                  <a:pt x="366" y="339"/>
                </a:lnTo>
                <a:lnTo>
                  <a:pt x="496" y="596"/>
                </a:lnTo>
                <a:lnTo>
                  <a:pt x="542" y="541"/>
                </a:lnTo>
                <a:lnTo>
                  <a:pt x="523" y="446"/>
                </a:lnTo>
                <a:cubicBezTo>
                  <a:pt x="533" y="439"/>
                  <a:pt x="542" y="431"/>
                  <a:pt x="551" y="422"/>
                </a:cubicBezTo>
                <a:cubicBezTo>
                  <a:pt x="593" y="380"/>
                  <a:pt x="613" y="334"/>
                  <a:pt x="596" y="317"/>
                </a:cubicBezTo>
                <a:cubicBezTo>
                  <a:pt x="582" y="302"/>
                  <a:pt x="542" y="317"/>
                  <a:pt x="505" y="35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0">
              <a:solidFill>
                <a:prstClr val="black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35408E4-4C58-481E-BF0E-387B9D642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64" y="3807071"/>
            <a:ext cx="5694610" cy="2743404"/>
          </a:xfrm>
          <a:prstGeom prst="rect">
            <a:avLst/>
          </a:prstGeom>
        </p:spPr>
      </p:pic>
      <p:sp>
        <p:nvSpPr>
          <p:cNvPr id="38" name="Freeform 101">
            <a:extLst>
              <a:ext uri="{FF2B5EF4-FFF2-40B4-BE49-F238E27FC236}">
                <a16:creationId xmlns:a16="http://schemas.microsoft.com/office/drawing/2014/main" id="{A45EB77F-B553-44DB-9959-83ACE13C3815}"/>
              </a:ext>
            </a:extLst>
          </p:cNvPr>
          <p:cNvSpPr>
            <a:spLocks/>
          </p:cNvSpPr>
          <p:nvPr/>
        </p:nvSpPr>
        <p:spPr bwMode="auto">
          <a:xfrm>
            <a:off x="3732613" y="2454216"/>
            <a:ext cx="287643" cy="300906"/>
          </a:xfrm>
          <a:custGeom>
            <a:avLst/>
            <a:gdLst>
              <a:gd name="T0" fmla="*/ 0 w 624"/>
              <a:gd name="T1" fmla="*/ 183 h 624"/>
              <a:gd name="T2" fmla="*/ 0 w 624"/>
              <a:gd name="T3" fmla="*/ 624 h 624"/>
              <a:gd name="T4" fmla="*/ 215 w 624"/>
              <a:gd name="T5" fmla="*/ 624 h 624"/>
              <a:gd name="T6" fmla="*/ 215 w 624"/>
              <a:gd name="T7" fmla="*/ 381 h 624"/>
              <a:gd name="T8" fmla="*/ 410 w 624"/>
              <a:gd name="T9" fmla="*/ 381 h 624"/>
              <a:gd name="T10" fmla="*/ 410 w 624"/>
              <a:gd name="T11" fmla="*/ 624 h 624"/>
              <a:gd name="T12" fmla="*/ 624 w 624"/>
              <a:gd name="T13" fmla="*/ 624 h 624"/>
              <a:gd name="T14" fmla="*/ 624 w 624"/>
              <a:gd name="T15" fmla="*/ 183 h 624"/>
              <a:gd name="T16" fmla="*/ 312 w 624"/>
              <a:gd name="T17" fmla="*/ 0 h 624"/>
              <a:gd name="T18" fmla="*/ 0 w 624"/>
              <a:gd name="T19" fmla="*/ 183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4" h="624">
                <a:moveTo>
                  <a:pt x="0" y="183"/>
                </a:moveTo>
                <a:lnTo>
                  <a:pt x="0" y="624"/>
                </a:lnTo>
                <a:lnTo>
                  <a:pt x="215" y="624"/>
                </a:lnTo>
                <a:lnTo>
                  <a:pt x="215" y="381"/>
                </a:lnTo>
                <a:lnTo>
                  <a:pt x="410" y="381"/>
                </a:lnTo>
                <a:lnTo>
                  <a:pt x="410" y="624"/>
                </a:lnTo>
                <a:lnTo>
                  <a:pt x="624" y="624"/>
                </a:lnTo>
                <a:lnTo>
                  <a:pt x="624" y="183"/>
                </a:lnTo>
                <a:lnTo>
                  <a:pt x="312" y="0"/>
                </a:lnTo>
                <a:lnTo>
                  <a:pt x="0" y="18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39" name="Freeform 63">
            <a:extLst>
              <a:ext uri="{FF2B5EF4-FFF2-40B4-BE49-F238E27FC236}">
                <a16:creationId xmlns:a16="http://schemas.microsoft.com/office/drawing/2014/main" id="{EFC095FC-E1D4-484D-9DDA-A3703B453E83}"/>
              </a:ext>
            </a:extLst>
          </p:cNvPr>
          <p:cNvSpPr>
            <a:spLocks/>
          </p:cNvSpPr>
          <p:nvPr/>
        </p:nvSpPr>
        <p:spPr bwMode="auto">
          <a:xfrm>
            <a:off x="3755561" y="3393585"/>
            <a:ext cx="218562" cy="272812"/>
          </a:xfrm>
          <a:custGeom>
            <a:avLst/>
            <a:gdLst>
              <a:gd name="T0" fmla="*/ 411 w 506"/>
              <a:gd name="T1" fmla="*/ 380 h 570"/>
              <a:gd name="T2" fmla="*/ 354 w 506"/>
              <a:gd name="T3" fmla="*/ 400 h 570"/>
              <a:gd name="T4" fmla="*/ 188 w 506"/>
              <a:gd name="T5" fmla="*/ 301 h 570"/>
              <a:gd name="T6" fmla="*/ 190 w 506"/>
              <a:gd name="T7" fmla="*/ 285 h 570"/>
              <a:gd name="T8" fmla="*/ 188 w 506"/>
              <a:gd name="T9" fmla="*/ 270 h 570"/>
              <a:gd name="T10" fmla="*/ 354 w 506"/>
              <a:gd name="T11" fmla="*/ 170 h 570"/>
              <a:gd name="T12" fmla="*/ 411 w 506"/>
              <a:gd name="T13" fmla="*/ 190 h 570"/>
              <a:gd name="T14" fmla="*/ 506 w 506"/>
              <a:gd name="T15" fmla="*/ 95 h 570"/>
              <a:gd name="T16" fmla="*/ 411 w 506"/>
              <a:gd name="T17" fmla="*/ 0 h 570"/>
              <a:gd name="T18" fmla="*/ 316 w 506"/>
              <a:gd name="T19" fmla="*/ 95 h 570"/>
              <a:gd name="T20" fmla="*/ 318 w 506"/>
              <a:gd name="T21" fmla="*/ 111 h 570"/>
              <a:gd name="T22" fmla="*/ 153 w 506"/>
              <a:gd name="T23" fmla="*/ 210 h 570"/>
              <a:gd name="T24" fmla="*/ 95 w 506"/>
              <a:gd name="T25" fmla="*/ 190 h 570"/>
              <a:gd name="T26" fmla="*/ 0 w 506"/>
              <a:gd name="T27" fmla="*/ 285 h 570"/>
              <a:gd name="T28" fmla="*/ 95 w 506"/>
              <a:gd name="T29" fmla="*/ 380 h 570"/>
              <a:gd name="T30" fmla="*/ 153 w 506"/>
              <a:gd name="T31" fmla="*/ 360 h 570"/>
              <a:gd name="T32" fmla="*/ 318 w 506"/>
              <a:gd name="T33" fmla="*/ 459 h 570"/>
              <a:gd name="T34" fmla="*/ 316 w 506"/>
              <a:gd name="T35" fmla="*/ 475 h 570"/>
              <a:gd name="T36" fmla="*/ 411 w 506"/>
              <a:gd name="T37" fmla="*/ 570 h 570"/>
              <a:gd name="T38" fmla="*/ 506 w 506"/>
              <a:gd name="T39" fmla="*/ 475 h 570"/>
              <a:gd name="T40" fmla="*/ 411 w 506"/>
              <a:gd name="T41" fmla="*/ 38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6" h="570">
                <a:moveTo>
                  <a:pt x="411" y="380"/>
                </a:moveTo>
                <a:cubicBezTo>
                  <a:pt x="390" y="380"/>
                  <a:pt x="370" y="387"/>
                  <a:pt x="354" y="400"/>
                </a:cubicBezTo>
                <a:lnTo>
                  <a:pt x="188" y="301"/>
                </a:lnTo>
                <a:cubicBezTo>
                  <a:pt x="189" y="296"/>
                  <a:pt x="190" y="290"/>
                  <a:pt x="190" y="285"/>
                </a:cubicBezTo>
                <a:cubicBezTo>
                  <a:pt x="190" y="280"/>
                  <a:pt x="189" y="275"/>
                  <a:pt x="188" y="270"/>
                </a:cubicBezTo>
                <a:lnTo>
                  <a:pt x="354" y="170"/>
                </a:lnTo>
                <a:cubicBezTo>
                  <a:pt x="370" y="183"/>
                  <a:pt x="390" y="190"/>
                  <a:pt x="411" y="190"/>
                </a:cubicBezTo>
                <a:cubicBezTo>
                  <a:pt x="464" y="190"/>
                  <a:pt x="506" y="148"/>
                  <a:pt x="506" y="95"/>
                </a:cubicBezTo>
                <a:cubicBezTo>
                  <a:pt x="506" y="43"/>
                  <a:pt x="464" y="0"/>
                  <a:pt x="411" y="0"/>
                </a:cubicBezTo>
                <a:cubicBezTo>
                  <a:pt x="359" y="0"/>
                  <a:pt x="316" y="43"/>
                  <a:pt x="316" y="95"/>
                </a:cubicBezTo>
                <a:cubicBezTo>
                  <a:pt x="316" y="100"/>
                  <a:pt x="317" y="106"/>
                  <a:pt x="318" y="111"/>
                </a:cubicBezTo>
                <a:lnTo>
                  <a:pt x="153" y="210"/>
                </a:lnTo>
                <a:cubicBezTo>
                  <a:pt x="137" y="197"/>
                  <a:pt x="117" y="190"/>
                  <a:pt x="95" y="190"/>
                </a:cubicBezTo>
                <a:cubicBezTo>
                  <a:pt x="42" y="190"/>
                  <a:pt x="0" y="233"/>
                  <a:pt x="0" y="285"/>
                </a:cubicBezTo>
                <a:cubicBezTo>
                  <a:pt x="0" y="337"/>
                  <a:pt x="42" y="380"/>
                  <a:pt x="95" y="380"/>
                </a:cubicBezTo>
                <a:cubicBezTo>
                  <a:pt x="117" y="380"/>
                  <a:pt x="137" y="373"/>
                  <a:pt x="153" y="360"/>
                </a:cubicBezTo>
                <a:lnTo>
                  <a:pt x="318" y="459"/>
                </a:lnTo>
                <a:cubicBezTo>
                  <a:pt x="317" y="464"/>
                  <a:pt x="316" y="470"/>
                  <a:pt x="316" y="475"/>
                </a:cubicBezTo>
                <a:cubicBezTo>
                  <a:pt x="316" y="527"/>
                  <a:pt x="359" y="570"/>
                  <a:pt x="411" y="570"/>
                </a:cubicBezTo>
                <a:cubicBezTo>
                  <a:pt x="464" y="570"/>
                  <a:pt x="506" y="527"/>
                  <a:pt x="506" y="475"/>
                </a:cubicBezTo>
                <a:cubicBezTo>
                  <a:pt x="506" y="423"/>
                  <a:pt x="464" y="380"/>
                  <a:pt x="411" y="3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3BD2780B-D725-4351-AF78-584CC8C7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22" y="4290218"/>
            <a:ext cx="171296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defTabSz="1088178"/>
            <a:r>
              <a:rPr lang="en-CA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Objective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6F808E-7AB0-4E9E-97AA-3D9157574F26}"/>
              </a:ext>
            </a:extLst>
          </p:cNvPr>
          <p:cNvSpPr/>
          <p:nvPr/>
        </p:nvSpPr>
        <p:spPr>
          <a:xfrm>
            <a:off x="667421" y="4644161"/>
            <a:ext cx="5676029" cy="40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ID" sz="9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provide a complete logistics service solution with activities like inbound logistics, procurement, outbound logistics and bonded facilities.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AutoShape 31">
            <a:extLst>
              <a:ext uri="{FF2B5EF4-FFF2-40B4-BE49-F238E27FC236}">
                <a16:creationId xmlns:a16="http://schemas.microsoft.com/office/drawing/2014/main" id="{A8BA6ABF-82A0-44B6-A1CF-A796C841C0F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02875" y="2453272"/>
            <a:ext cx="3118463" cy="295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24CB30-D4BE-4E10-A9A8-628DC2972980}"/>
              </a:ext>
            </a:extLst>
          </p:cNvPr>
          <p:cNvSpPr/>
          <p:nvPr/>
        </p:nvSpPr>
        <p:spPr>
          <a:xfrm>
            <a:off x="1316097" y="5247617"/>
            <a:ext cx="126829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Logistics Expert</a:t>
            </a:r>
          </a:p>
        </p:txBody>
      </p:sp>
      <p:sp>
        <p:nvSpPr>
          <p:cNvPr id="62" name="Text Box 10">
            <a:extLst>
              <a:ext uri="{FF2B5EF4-FFF2-40B4-BE49-F238E27FC236}">
                <a16:creationId xmlns:a16="http://schemas.microsoft.com/office/drawing/2014/main" id="{10F622F9-B6C5-464C-A03B-AA1CC819B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99" y="5517917"/>
            <a:ext cx="212858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ID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Experienced supply chain experts and logistics operations</a:t>
            </a:r>
            <a:endParaRPr lang="en-US" sz="825" dirty="0">
              <a:solidFill>
                <a:prstClr val="black">
                  <a:lumMod val="50000"/>
                  <a:lumOff val="50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952190D-77C6-4E55-B64B-C6A8171915FF}"/>
              </a:ext>
            </a:extLst>
          </p:cNvPr>
          <p:cNvSpPr/>
          <p:nvPr/>
        </p:nvSpPr>
        <p:spPr>
          <a:xfrm>
            <a:off x="1316097" y="5988071"/>
            <a:ext cx="132760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Cost and Benefit</a:t>
            </a: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641EE435-9112-4C0E-B490-194DB793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99" y="6265824"/>
            <a:ext cx="212858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ID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 will always focus on reducing costs and increasing benefits for your business</a:t>
            </a:r>
            <a:endParaRPr lang="en-US" sz="825" dirty="0">
              <a:solidFill>
                <a:prstClr val="black">
                  <a:lumMod val="50000"/>
                  <a:lumOff val="50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B0B29AA-5C13-499E-BE67-0FF1988AD1DF}"/>
              </a:ext>
            </a:extLst>
          </p:cNvPr>
          <p:cNvSpPr/>
          <p:nvPr/>
        </p:nvSpPr>
        <p:spPr>
          <a:xfrm>
            <a:off x="665430" y="5251373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F39C1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33">
            <a:extLst>
              <a:ext uri="{FF2B5EF4-FFF2-40B4-BE49-F238E27FC236}">
                <a16:creationId xmlns:a16="http://schemas.microsoft.com/office/drawing/2014/main" id="{40E0CA01-C88C-4309-8D74-BDD4E1372116}"/>
              </a:ext>
            </a:extLst>
          </p:cNvPr>
          <p:cNvSpPr>
            <a:spLocks noEditPoints="1"/>
          </p:cNvSpPr>
          <p:nvPr/>
        </p:nvSpPr>
        <p:spPr bwMode="auto">
          <a:xfrm>
            <a:off x="826305" y="5424961"/>
            <a:ext cx="277632" cy="251655"/>
          </a:xfrm>
          <a:custGeom>
            <a:avLst/>
            <a:gdLst>
              <a:gd name="T0" fmla="*/ 67 w 134"/>
              <a:gd name="T1" fmla="*/ 87 h 122"/>
              <a:gd name="T2" fmla="*/ 84 w 134"/>
              <a:gd name="T3" fmla="*/ 105 h 122"/>
              <a:gd name="T4" fmla="*/ 67 w 134"/>
              <a:gd name="T5" fmla="*/ 122 h 122"/>
              <a:gd name="T6" fmla="*/ 50 w 134"/>
              <a:gd name="T7" fmla="*/ 105 h 122"/>
              <a:gd name="T8" fmla="*/ 67 w 134"/>
              <a:gd name="T9" fmla="*/ 87 h 122"/>
              <a:gd name="T10" fmla="*/ 97 w 134"/>
              <a:gd name="T11" fmla="*/ 74 h 122"/>
              <a:gd name="T12" fmla="*/ 85 w 134"/>
              <a:gd name="T13" fmla="*/ 86 h 122"/>
              <a:gd name="T14" fmla="*/ 49 w 134"/>
              <a:gd name="T15" fmla="*/ 86 h 122"/>
              <a:gd name="T16" fmla="*/ 36 w 134"/>
              <a:gd name="T17" fmla="*/ 74 h 122"/>
              <a:gd name="T18" fmla="*/ 97 w 134"/>
              <a:gd name="T19" fmla="*/ 74 h 122"/>
              <a:gd name="T20" fmla="*/ 116 w 134"/>
              <a:gd name="T21" fmla="*/ 56 h 122"/>
              <a:gd name="T22" fmla="*/ 104 w 134"/>
              <a:gd name="T23" fmla="*/ 68 h 122"/>
              <a:gd name="T24" fmla="*/ 30 w 134"/>
              <a:gd name="T25" fmla="*/ 68 h 122"/>
              <a:gd name="T26" fmla="*/ 18 w 134"/>
              <a:gd name="T27" fmla="*/ 56 h 122"/>
              <a:gd name="T28" fmla="*/ 116 w 134"/>
              <a:gd name="T29" fmla="*/ 56 h 122"/>
              <a:gd name="T30" fmla="*/ 122 w 134"/>
              <a:gd name="T31" fmla="*/ 50 h 122"/>
              <a:gd name="T32" fmla="*/ 12 w 134"/>
              <a:gd name="T33" fmla="*/ 50 h 122"/>
              <a:gd name="T34" fmla="*/ 0 w 134"/>
              <a:gd name="T35" fmla="*/ 38 h 122"/>
              <a:gd name="T36" fmla="*/ 134 w 134"/>
              <a:gd name="T37" fmla="*/ 38 h 122"/>
              <a:gd name="T38" fmla="*/ 122 w 134"/>
              <a:gd name="T39" fmla="*/ 5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122">
                <a:moveTo>
                  <a:pt x="67" y="87"/>
                </a:moveTo>
                <a:cubicBezTo>
                  <a:pt x="76" y="87"/>
                  <a:pt x="84" y="95"/>
                  <a:pt x="84" y="105"/>
                </a:cubicBezTo>
                <a:cubicBezTo>
                  <a:pt x="84" y="114"/>
                  <a:pt x="76" y="122"/>
                  <a:pt x="67" y="122"/>
                </a:cubicBezTo>
                <a:cubicBezTo>
                  <a:pt x="57" y="122"/>
                  <a:pt x="50" y="114"/>
                  <a:pt x="50" y="105"/>
                </a:cubicBezTo>
                <a:cubicBezTo>
                  <a:pt x="50" y="95"/>
                  <a:pt x="57" y="87"/>
                  <a:pt x="67" y="87"/>
                </a:cubicBezTo>
                <a:close/>
                <a:moveTo>
                  <a:pt x="97" y="74"/>
                </a:moveTo>
                <a:cubicBezTo>
                  <a:pt x="85" y="86"/>
                  <a:pt x="85" y="86"/>
                  <a:pt x="85" y="86"/>
                </a:cubicBezTo>
                <a:cubicBezTo>
                  <a:pt x="75" y="76"/>
                  <a:pt x="59" y="76"/>
                  <a:pt x="49" y="86"/>
                </a:cubicBezTo>
                <a:cubicBezTo>
                  <a:pt x="36" y="74"/>
                  <a:pt x="36" y="74"/>
                  <a:pt x="36" y="74"/>
                </a:cubicBezTo>
                <a:cubicBezTo>
                  <a:pt x="53" y="57"/>
                  <a:pt x="81" y="57"/>
                  <a:pt x="97" y="74"/>
                </a:cubicBezTo>
                <a:close/>
                <a:moveTo>
                  <a:pt x="116" y="56"/>
                </a:moveTo>
                <a:cubicBezTo>
                  <a:pt x="104" y="68"/>
                  <a:pt x="104" y="68"/>
                  <a:pt x="104" y="68"/>
                </a:cubicBezTo>
                <a:cubicBezTo>
                  <a:pt x="83" y="48"/>
                  <a:pt x="50" y="48"/>
                  <a:pt x="30" y="68"/>
                </a:cubicBezTo>
                <a:cubicBezTo>
                  <a:pt x="18" y="56"/>
                  <a:pt x="18" y="56"/>
                  <a:pt x="18" y="56"/>
                </a:cubicBezTo>
                <a:cubicBezTo>
                  <a:pt x="45" y="29"/>
                  <a:pt x="89" y="29"/>
                  <a:pt x="116" y="56"/>
                </a:cubicBezTo>
                <a:close/>
                <a:moveTo>
                  <a:pt x="122" y="50"/>
                </a:moveTo>
                <a:cubicBezTo>
                  <a:pt x="92" y="19"/>
                  <a:pt x="42" y="19"/>
                  <a:pt x="12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37" y="0"/>
                  <a:pt x="97" y="0"/>
                  <a:pt x="134" y="38"/>
                </a:cubicBezTo>
                <a:cubicBezTo>
                  <a:pt x="122" y="50"/>
                  <a:pt x="122" y="50"/>
                  <a:pt x="122" y="50"/>
                </a:cubicBezTo>
                <a:close/>
              </a:path>
            </a:pathLst>
          </a:custGeom>
          <a:solidFill>
            <a:srgbClr val="F39C12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1A48F3F-2797-414B-9E88-FB7E8EC95A1D}"/>
              </a:ext>
            </a:extLst>
          </p:cNvPr>
          <p:cNvSpPr/>
          <p:nvPr/>
        </p:nvSpPr>
        <p:spPr>
          <a:xfrm>
            <a:off x="665430" y="6003852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9BBB5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182">
            <a:extLst>
              <a:ext uri="{FF2B5EF4-FFF2-40B4-BE49-F238E27FC236}">
                <a16:creationId xmlns:a16="http://schemas.microsoft.com/office/drawing/2014/main" id="{B036341A-2801-45AD-8DC9-2FBC4DD316FC}"/>
              </a:ext>
            </a:extLst>
          </p:cNvPr>
          <p:cNvSpPr>
            <a:spLocks noEditPoints="1"/>
          </p:cNvSpPr>
          <p:nvPr/>
        </p:nvSpPr>
        <p:spPr bwMode="auto">
          <a:xfrm>
            <a:off x="859623" y="6203081"/>
            <a:ext cx="210996" cy="200372"/>
          </a:xfrm>
          <a:custGeom>
            <a:avLst/>
            <a:gdLst>
              <a:gd name="T0" fmla="*/ 26 w 109"/>
              <a:gd name="T1" fmla="*/ 93 h 104"/>
              <a:gd name="T2" fmla="*/ 14 w 109"/>
              <a:gd name="T3" fmla="*/ 82 h 104"/>
              <a:gd name="T4" fmla="*/ 26 w 109"/>
              <a:gd name="T5" fmla="*/ 71 h 104"/>
              <a:gd name="T6" fmla="*/ 37 w 109"/>
              <a:gd name="T7" fmla="*/ 82 h 104"/>
              <a:gd name="T8" fmla="*/ 26 w 109"/>
              <a:gd name="T9" fmla="*/ 93 h 104"/>
              <a:gd name="T10" fmla="*/ 85 w 109"/>
              <a:gd name="T11" fmla="*/ 33 h 104"/>
              <a:gd name="T12" fmla="*/ 74 w 109"/>
              <a:gd name="T13" fmla="*/ 22 h 104"/>
              <a:gd name="T14" fmla="*/ 85 w 109"/>
              <a:gd name="T15" fmla="*/ 11 h 104"/>
              <a:gd name="T16" fmla="*/ 97 w 109"/>
              <a:gd name="T17" fmla="*/ 22 h 104"/>
              <a:gd name="T18" fmla="*/ 85 w 109"/>
              <a:gd name="T19" fmla="*/ 33 h 104"/>
              <a:gd name="T20" fmla="*/ 86 w 109"/>
              <a:gd name="T21" fmla="*/ 93 h 104"/>
              <a:gd name="T22" fmla="*/ 75 w 109"/>
              <a:gd name="T23" fmla="*/ 82 h 104"/>
              <a:gd name="T24" fmla="*/ 86 w 109"/>
              <a:gd name="T25" fmla="*/ 71 h 104"/>
              <a:gd name="T26" fmla="*/ 97 w 109"/>
              <a:gd name="T27" fmla="*/ 82 h 104"/>
              <a:gd name="T28" fmla="*/ 86 w 109"/>
              <a:gd name="T29" fmla="*/ 93 h 104"/>
              <a:gd name="T30" fmla="*/ 25 w 109"/>
              <a:gd name="T31" fmla="*/ 64 h 104"/>
              <a:gd name="T32" fmla="*/ 14 w 109"/>
              <a:gd name="T33" fmla="*/ 52 h 104"/>
              <a:gd name="T34" fmla="*/ 25 w 109"/>
              <a:gd name="T35" fmla="*/ 41 h 104"/>
              <a:gd name="T36" fmla="*/ 37 w 109"/>
              <a:gd name="T37" fmla="*/ 52 h 104"/>
              <a:gd name="T38" fmla="*/ 25 w 109"/>
              <a:gd name="T39" fmla="*/ 64 h 104"/>
              <a:gd name="T40" fmla="*/ 85 w 109"/>
              <a:gd name="T41" fmla="*/ 64 h 104"/>
              <a:gd name="T42" fmla="*/ 74 w 109"/>
              <a:gd name="T43" fmla="*/ 52 h 104"/>
              <a:gd name="T44" fmla="*/ 85 w 109"/>
              <a:gd name="T45" fmla="*/ 41 h 104"/>
              <a:gd name="T46" fmla="*/ 96 w 109"/>
              <a:gd name="T47" fmla="*/ 52 h 104"/>
              <a:gd name="T48" fmla="*/ 85 w 109"/>
              <a:gd name="T49" fmla="*/ 64 h 104"/>
              <a:gd name="T50" fmla="*/ 25 w 109"/>
              <a:gd name="T51" fmla="*/ 33 h 104"/>
              <a:gd name="T52" fmla="*/ 14 w 109"/>
              <a:gd name="T53" fmla="*/ 22 h 104"/>
              <a:gd name="T54" fmla="*/ 25 w 109"/>
              <a:gd name="T55" fmla="*/ 11 h 104"/>
              <a:gd name="T56" fmla="*/ 37 w 109"/>
              <a:gd name="T57" fmla="*/ 22 h 104"/>
              <a:gd name="T58" fmla="*/ 25 w 109"/>
              <a:gd name="T59" fmla="*/ 33 h 104"/>
              <a:gd name="T60" fmla="*/ 101 w 109"/>
              <a:gd name="T61" fmla="*/ 0 h 104"/>
              <a:gd name="T62" fmla="*/ 9 w 109"/>
              <a:gd name="T63" fmla="*/ 0 h 104"/>
              <a:gd name="T64" fmla="*/ 0 w 109"/>
              <a:gd name="T65" fmla="*/ 9 h 104"/>
              <a:gd name="T66" fmla="*/ 0 w 109"/>
              <a:gd name="T67" fmla="*/ 96 h 104"/>
              <a:gd name="T68" fmla="*/ 9 w 109"/>
              <a:gd name="T69" fmla="*/ 104 h 104"/>
              <a:gd name="T70" fmla="*/ 101 w 109"/>
              <a:gd name="T71" fmla="*/ 104 h 104"/>
              <a:gd name="T72" fmla="*/ 109 w 109"/>
              <a:gd name="T73" fmla="*/ 96 h 104"/>
              <a:gd name="T74" fmla="*/ 109 w 109"/>
              <a:gd name="T75" fmla="*/ 9 h 104"/>
              <a:gd name="T76" fmla="*/ 101 w 109"/>
              <a:gd name="T7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4">
                <a:moveTo>
                  <a:pt x="26" y="93"/>
                </a:moveTo>
                <a:cubicBezTo>
                  <a:pt x="19" y="93"/>
                  <a:pt x="14" y="88"/>
                  <a:pt x="14" y="82"/>
                </a:cubicBezTo>
                <a:cubicBezTo>
                  <a:pt x="14" y="76"/>
                  <a:pt x="19" y="71"/>
                  <a:pt x="26" y="71"/>
                </a:cubicBezTo>
                <a:cubicBezTo>
                  <a:pt x="32" y="71"/>
                  <a:pt x="37" y="76"/>
                  <a:pt x="37" y="82"/>
                </a:cubicBezTo>
                <a:cubicBezTo>
                  <a:pt x="37" y="88"/>
                  <a:pt x="32" y="93"/>
                  <a:pt x="26" y="93"/>
                </a:cubicBezTo>
                <a:close/>
                <a:moveTo>
                  <a:pt x="85" y="33"/>
                </a:moveTo>
                <a:cubicBezTo>
                  <a:pt x="79" y="33"/>
                  <a:pt x="74" y="28"/>
                  <a:pt x="74" y="22"/>
                </a:cubicBezTo>
                <a:cubicBezTo>
                  <a:pt x="74" y="16"/>
                  <a:pt x="79" y="11"/>
                  <a:pt x="85" y="11"/>
                </a:cubicBezTo>
                <a:cubicBezTo>
                  <a:pt x="91" y="11"/>
                  <a:pt x="97" y="16"/>
                  <a:pt x="97" y="22"/>
                </a:cubicBezTo>
                <a:cubicBezTo>
                  <a:pt x="97" y="28"/>
                  <a:pt x="91" y="33"/>
                  <a:pt x="85" y="33"/>
                </a:cubicBezTo>
                <a:close/>
                <a:moveTo>
                  <a:pt x="86" y="93"/>
                </a:moveTo>
                <a:cubicBezTo>
                  <a:pt x="80" y="93"/>
                  <a:pt x="75" y="88"/>
                  <a:pt x="75" y="82"/>
                </a:cubicBezTo>
                <a:cubicBezTo>
                  <a:pt x="75" y="76"/>
                  <a:pt x="80" y="71"/>
                  <a:pt x="86" y="71"/>
                </a:cubicBezTo>
                <a:cubicBezTo>
                  <a:pt x="92" y="71"/>
                  <a:pt x="97" y="76"/>
                  <a:pt x="97" y="82"/>
                </a:cubicBezTo>
                <a:cubicBezTo>
                  <a:pt x="97" y="88"/>
                  <a:pt x="92" y="93"/>
                  <a:pt x="86" y="93"/>
                </a:cubicBezTo>
                <a:close/>
                <a:moveTo>
                  <a:pt x="25" y="64"/>
                </a:moveTo>
                <a:cubicBezTo>
                  <a:pt x="19" y="64"/>
                  <a:pt x="14" y="59"/>
                  <a:pt x="14" y="52"/>
                </a:cubicBezTo>
                <a:cubicBezTo>
                  <a:pt x="14" y="46"/>
                  <a:pt x="19" y="41"/>
                  <a:pt x="25" y="41"/>
                </a:cubicBezTo>
                <a:cubicBezTo>
                  <a:pt x="32" y="41"/>
                  <a:pt x="37" y="46"/>
                  <a:pt x="37" y="52"/>
                </a:cubicBezTo>
                <a:cubicBezTo>
                  <a:pt x="37" y="59"/>
                  <a:pt x="32" y="64"/>
                  <a:pt x="25" y="64"/>
                </a:cubicBezTo>
                <a:close/>
                <a:moveTo>
                  <a:pt x="85" y="64"/>
                </a:moveTo>
                <a:cubicBezTo>
                  <a:pt x="79" y="64"/>
                  <a:pt x="74" y="59"/>
                  <a:pt x="74" y="52"/>
                </a:cubicBezTo>
                <a:cubicBezTo>
                  <a:pt x="74" y="46"/>
                  <a:pt x="79" y="41"/>
                  <a:pt x="85" y="41"/>
                </a:cubicBezTo>
                <a:cubicBezTo>
                  <a:pt x="91" y="41"/>
                  <a:pt x="96" y="46"/>
                  <a:pt x="96" y="52"/>
                </a:cubicBezTo>
                <a:cubicBezTo>
                  <a:pt x="96" y="59"/>
                  <a:pt x="91" y="64"/>
                  <a:pt x="85" y="64"/>
                </a:cubicBezTo>
                <a:close/>
                <a:moveTo>
                  <a:pt x="25" y="33"/>
                </a:moveTo>
                <a:cubicBezTo>
                  <a:pt x="19" y="33"/>
                  <a:pt x="14" y="28"/>
                  <a:pt x="14" y="22"/>
                </a:cubicBezTo>
                <a:cubicBezTo>
                  <a:pt x="14" y="16"/>
                  <a:pt x="19" y="11"/>
                  <a:pt x="25" y="11"/>
                </a:cubicBezTo>
                <a:cubicBezTo>
                  <a:pt x="32" y="11"/>
                  <a:pt x="37" y="16"/>
                  <a:pt x="37" y="22"/>
                </a:cubicBezTo>
                <a:cubicBezTo>
                  <a:pt x="37" y="28"/>
                  <a:pt x="32" y="33"/>
                  <a:pt x="25" y="33"/>
                </a:cubicBezTo>
                <a:close/>
                <a:moveTo>
                  <a:pt x="10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1"/>
                  <a:pt x="4" y="104"/>
                  <a:pt x="9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6" y="104"/>
                  <a:pt x="109" y="101"/>
                  <a:pt x="109" y="96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4"/>
                  <a:pt x="106" y="0"/>
                  <a:pt x="101" y="0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B52254D-CE42-4E52-B82B-000FC10BBF87}"/>
              </a:ext>
            </a:extLst>
          </p:cNvPr>
          <p:cNvSpPr/>
          <p:nvPr/>
        </p:nvSpPr>
        <p:spPr>
          <a:xfrm>
            <a:off x="4261521" y="5182117"/>
            <a:ext cx="121700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Time &amp; Quality</a:t>
            </a:r>
          </a:p>
        </p:txBody>
      </p:sp>
      <p:sp>
        <p:nvSpPr>
          <p:cNvPr id="70" name="Text Box 10">
            <a:extLst>
              <a:ext uri="{FF2B5EF4-FFF2-40B4-BE49-F238E27FC236}">
                <a16:creationId xmlns:a16="http://schemas.microsoft.com/office/drawing/2014/main" id="{E15F2AD4-2EB1-4095-8216-CA8CD053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522" y="5459869"/>
            <a:ext cx="212858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178"/>
            <a:r>
              <a:rPr lang="en-ID" sz="825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Punctuality and maintain quality and contribute to circular economic</a:t>
            </a:r>
            <a:endParaRPr lang="en-US" sz="825" dirty="0">
              <a:solidFill>
                <a:prstClr val="black">
                  <a:lumMod val="50000"/>
                  <a:lumOff val="50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D521B2E-2FE8-427A-B2B3-315263A08F99}"/>
              </a:ext>
            </a:extLst>
          </p:cNvPr>
          <p:cNvSpPr/>
          <p:nvPr/>
        </p:nvSpPr>
        <p:spPr>
          <a:xfrm>
            <a:off x="3610853" y="5193326"/>
            <a:ext cx="599386" cy="598830"/>
          </a:xfrm>
          <a:prstGeom prst="ellipse">
            <a:avLst/>
          </a:prstGeom>
          <a:noFill/>
          <a:ln w="25400" cap="flat" cmpd="sng" algn="ctr">
            <a:solidFill>
              <a:srgbClr val="16A08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236">
            <a:extLst>
              <a:ext uri="{FF2B5EF4-FFF2-40B4-BE49-F238E27FC236}">
                <a16:creationId xmlns:a16="http://schemas.microsoft.com/office/drawing/2014/main" id="{D97901BE-263B-4522-899A-9E2EAE3769A7}"/>
              </a:ext>
            </a:extLst>
          </p:cNvPr>
          <p:cNvSpPr>
            <a:spLocks noEditPoints="1"/>
          </p:cNvSpPr>
          <p:nvPr/>
        </p:nvSpPr>
        <p:spPr bwMode="auto">
          <a:xfrm>
            <a:off x="3760968" y="5343164"/>
            <a:ext cx="299156" cy="299156"/>
          </a:xfrm>
          <a:custGeom>
            <a:avLst/>
            <a:gdLst>
              <a:gd name="T0" fmla="*/ 111 w 114"/>
              <a:gd name="T1" fmla="*/ 48 h 114"/>
              <a:gd name="T2" fmla="*/ 104 w 114"/>
              <a:gd name="T3" fmla="*/ 48 h 114"/>
              <a:gd name="T4" fmla="*/ 96 w 114"/>
              <a:gd name="T5" fmla="*/ 29 h 114"/>
              <a:gd name="T6" fmla="*/ 101 w 114"/>
              <a:gd name="T7" fmla="*/ 24 h 114"/>
              <a:gd name="T8" fmla="*/ 102 w 114"/>
              <a:gd name="T9" fmla="*/ 22 h 114"/>
              <a:gd name="T10" fmla="*/ 101 w 114"/>
              <a:gd name="T11" fmla="*/ 20 h 114"/>
              <a:gd name="T12" fmla="*/ 92 w 114"/>
              <a:gd name="T13" fmla="*/ 12 h 114"/>
              <a:gd name="T14" fmla="*/ 89 w 114"/>
              <a:gd name="T15" fmla="*/ 12 h 114"/>
              <a:gd name="T16" fmla="*/ 84 w 114"/>
              <a:gd name="T17" fmla="*/ 17 h 114"/>
              <a:gd name="T18" fmla="*/ 65 w 114"/>
              <a:gd name="T19" fmla="*/ 9 h 114"/>
              <a:gd name="T20" fmla="*/ 65 w 114"/>
              <a:gd name="T21" fmla="*/ 2 h 114"/>
              <a:gd name="T22" fmla="*/ 62 w 114"/>
              <a:gd name="T23" fmla="*/ 0 h 114"/>
              <a:gd name="T24" fmla="*/ 50 w 114"/>
              <a:gd name="T25" fmla="*/ 0 h 114"/>
              <a:gd name="T26" fmla="*/ 48 w 114"/>
              <a:gd name="T27" fmla="*/ 2 h 114"/>
              <a:gd name="T28" fmla="*/ 48 w 114"/>
              <a:gd name="T29" fmla="*/ 9 h 114"/>
              <a:gd name="T30" fmla="*/ 29 w 114"/>
              <a:gd name="T31" fmla="*/ 17 h 114"/>
              <a:gd name="T32" fmla="*/ 24 w 114"/>
              <a:gd name="T33" fmla="*/ 12 h 114"/>
              <a:gd name="T34" fmla="*/ 20 w 114"/>
              <a:gd name="T35" fmla="*/ 12 h 114"/>
              <a:gd name="T36" fmla="*/ 12 w 114"/>
              <a:gd name="T37" fmla="*/ 21 h 114"/>
              <a:gd name="T38" fmla="*/ 11 w 114"/>
              <a:gd name="T39" fmla="*/ 22 h 114"/>
              <a:gd name="T40" fmla="*/ 12 w 114"/>
              <a:gd name="T41" fmla="*/ 24 h 114"/>
              <a:gd name="T42" fmla="*/ 17 w 114"/>
              <a:gd name="T43" fmla="*/ 29 h 114"/>
              <a:gd name="T44" fmla="*/ 8 w 114"/>
              <a:gd name="T45" fmla="*/ 48 h 114"/>
              <a:gd name="T46" fmla="*/ 2 w 114"/>
              <a:gd name="T47" fmla="*/ 48 h 114"/>
              <a:gd name="T48" fmla="*/ 0 w 114"/>
              <a:gd name="T49" fmla="*/ 51 h 114"/>
              <a:gd name="T50" fmla="*/ 0 w 114"/>
              <a:gd name="T51" fmla="*/ 63 h 114"/>
              <a:gd name="T52" fmla="*/ 2 w 114"/>
              <a:gd name="T53" fmla="*/ 65 h 114"/>
              <a:gd name="T54" fmla="*/ 8 w 114"/>
              <a:gd name="T55" fmla="*/ 65 h 114"/>
              <a:gd name="T56" fmla="*/ 16 w 114"/>
              <a:gd name="T57" fmla="*/ 85 h 114"/>
              <a:gd name="T58" fmla="*/ 12 w 114"/>
              <a:gd name="T59" fmla="*/ 89 h 114"/>
              <a:gd name="T60" fmla="*/ 12 w 114"/>
              <a:gd name="T61" fmla="*/ 93 h 114"/>
              <a:gd name="T62" fmla="*/ 20 w 114"/>
              <a:gd name="T63" fmla="*/ 101 h 114"/>
              <a:gd name="T64" fmla="*/ 22 w 114"/>
              <a:gd name="T65" fmla="*/ 102 h 114"/>
              <a:gd name="T66" fmla="*/ 24 w 114"/>
              <a:gd name="T67" fmla="*/ 101 h 114"/>
              <a:gd name="T68" fmla="*/ 28 w 114"/>
              <a:gd name="T69" fmla="*/ 97 h 114"/>
              <a:gd name="T70" fmla="*/ 48 w 114"/>
              <a:gd name="T71" fmla="*/ 105 h 114"/>
              <a:gd name="T72" fmla="*/ 48 w 114"/>
              <a:gd name="T73" fmla="*/ 111 h 114"/>
              <a:gd name="T74" fmla="*/ 50 w 114"/>
              <a:gd name="T75" fmla="*/ 114 h 114"/>
              <a:gd name="T76" fmla="*/ 62 w 114"/>
              <a:gd name="T77" fmla="*/ 114 h 114"/>
              <a:gd name="T78" fmla="*/ 65 w 114"/>
              <a:gd name="T79" fmla="*/ 111 h 114"/>
              <a:gd name="T80" fmla="*/ 65 w 114"/>
              <a:gd name="T81" fmla="*/ 105 h 114"/>
              <a:gd name="T82" fmla="*/ 85 w 114"/>
              <a:gd name="T83" fmla="*/ 97 h 114"/>
              <a:gd name="T84" fmla="*/ 89 w 114"/>
              <a:gd name="T85" fmla="*/ 102 h 114"/>
              <a:gd name="T86" fmla="*/ 93 w 114"/>
              <a:gd name="T87" fmla="*/ 102 h 114"/>
              <a:gd name="T88" fmla="*/ 101 w 114"/>
              <a:gd name="T89" fmla="*/ 93 h 114"/>
              <a:gd name="T90" fmla="*/ 101 w 114"/>
              <a:gd name="T91" fmla="*/ 89 h 114"/>
              <a:gd name="T92" fmla="*/ 97 w 114"/>
              <a:gd name="T93" fmla="*/ 85 h 114"/>
              <a:gd name="T94" fmla="*/ 104 w 114"/>
              <a:gd name="T95" fmla="*/ 65 h 114"/>
              <a:gd name="T96" fmla="*/ 111 w 114"/>
              <a:gd name="T97" fmla="*/ 65 h 114"/>
              <a:gd name="T98" fmla="*/ 114 w 114"/>
              <a:gd name="T99" fmla="*/ 63 h 114"/>
              <a:gd name="T100" fmla="*/ 114 w 114"/>
              <a:gd name="T101" fmla="*/ 51 h 114"/>
              <a:gd name="T102" fmla="*/ 111 w 114"/>
              <a:gd name="T103" fmla="*/ 48 h 114"/>
              <a:gd name="T104" fmla="*/ 67 w 114"/>
              <a:gd name="T105" fmla="*/ 57 h 114"/>
              <a:gd name="T106" fmla="*/ 57 w 114"/>
              <a:gd name="T107" fmla="*/ 67 h 114"/>
              <a:gd name="T108" fmla="*/ 47 w 114"/>
              <a:gd name="T109" fmla="*/ 57 h 114"/>
              <a:gd name="T110" fmla="*/ 57 w 114"/>
              <a:gd name="T111" fmla="*/ 47 h 114"/>
              <a:gd name="T112" fmla="*/ 67 w 114"/>
              <a:gd name="T113" fmla="*/ 57 h 114"/>
              <a:gd name="T114" fmla="*/ 57 w 114"/>
              <a:gd name="T115" fmla="*/ 83 h 114"/>
              <a:gd name="T116" fmla="*/ 30 w 114"/>
              <a:gd name="T117" fmla="*/ 57 h 114"/>
              <a:gd name="T118" fmla="*/ 57 w 114"/>
              <a:gd name="T119" fmla="*/ 30 h 114"/>
              <a:gd name="T120" fmla="*/ 83 w 114"/>
              <a:gd name="T121" fmla="*/ 57 h 114"/>
              <a:gd name="T122" fmla="*/ 57 w 114"/>
              <a:gd name="T123" fmla="*/ 8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" h="114">
                <a:moveTo>
                  <a:pt x="111" y="48"/>
                </a:moveTo>
                <a:cubicBezTo>
                  <a:pt x="104" y="48"/>
                  <a:pt x="104" y="48"/>
                  <a:pt x="104" y="48"/>
                </a:cubicBezTo>
                <a:cubicBezTo>
                  <a:pt x="103" y="41"/>
                  <a:pt x="100" y="35"/>
                  <a:pt x="96" y="29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101" y="24"/>
                  <a:pt x="102" y="23"/>
                  <a:pt x="102" y="22"/>
                </a:cubicBezTo>
                <a:cubicBezTo>
                  <a:pt x="102" y="22"/>
                  <a:pt x="101" y="21"/>
                  <a:pt x="101" y="20"/>
                </a:cubicBezTo>
                <a:cubicBezTo>
                  <a:pt x="92" y="12"/>
                  <a:pt x="92" y="12"/>
                  <a:pt x="92" y="12"/>
                </a:cubicBezTo>
                <a:cubicBezTo>
                  <a:pt x="91" y="11"/>
                  <a:pt x="90" y="11"/>
                  <a:pt x="89" y="12"/>
                </a:cubicBezTo>
                <a:cubicBezTo>
                  <a:pt x="84" y="17"/>
                  <a:pt x="84" y="17"/>
                  <a:pt x="84" y="17"/>
                </a:cubicBezTo>
                <a:cubicBezTo>
                  <a:pt x="78" y="13"/>
                  <a:pt x="72" y="10"/>
                  <a:pt x="65" y="9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1"/>
                  <a:pt x="64" y="0"/>
                  <a:pt x="6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9" y="0"/>
                  <a:pt x="48" y="1"/>
                  <a:pt x="48" y="2"/>
                </a:cubicBezTo>
                <a:cubicBezTo>
                  <a:pt x="48" y="9"/>
                  <a:pt x="48" y="9"/>
                  <a:pt x="48" y="9"/>
                </a:cubicBezTo>
                <a:cubicBezTo>
                  <a:pt x="41" y="10"/>
                  <a:pt x="34" y="13"/>
                  <a:pt x="29" y="17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1"/>
                  <a:pt x="21" y="11"/>
                  <a:pt x="20" y="12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1"/>
                  <a:pt x="11" y="22"/>
                  <a:pt x="11" y="22"/>
                </a:cubicBezTo>
                <a:cubicBezTo>
                  <a:pt x="11" y="23"/>
                  <a:pt x="11" y="24"/>
                  <a:pt x="12" y="24"/>
                </a:cubicBezTo>
                <a:cubicBezTo>
                  <a:pt x="17" y="29"/>
                  <a:pt x="17" y="29"/>
                  <a:pt x="17" y="29"/>
                </a:cubicBezTo>
                <a:cubicBezTo>
                  <a:pt x="13" y="35"/>
                  <a:pt x="10" y="41"/>
                  <a:pt x="8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2"/>
                  <a:pt x="12" y="79"/>
                  <a:pt x="16" y="85"/>
                </a:cubicBezTo>
                <a:cubicBezTo>
                  <a:pt x="12" y="89"/>
                  <a:pt x="12" y="89"/>
                  <a:pt x="12" y="89"/>
                </a:cubicBezTo>
                <a:cubicBezTo>
                  <a:pt x="11" y="90"/>
                  <a:pt x="11" y="92"/>
                  <a:pt x="12" y="93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3" y="102"/>
                  <a:pt x="23" y="102"/>
                  <a:pt x="24" y="101"/>
                </a:cubicBezTo>
                <a:cubicBezTo>
                  <a:pt x="28" y="97"/>
                  <a:pt x="28" y="97"/>
                  <a:pt x="28" y="97"/>
                </a:cubicBezTo>
                <a:cubicBezTo>
                  <a:pt x="34" y="101"/>
                  <a:pt x="41" y="104"/>
                  <a:pt x="48" y="105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49" y="114"/>
                  <a:pt x="50" y="114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4" y="114"/>
                  <a:pt x="65" y="113"/>
                  <a:pt x="65" y="111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2" y="104"/>
                  <a:pt x="79" y="101"/>
                  <a:pt x="85" y="97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0" y="102"/>
                  <a:pt x="92" y="102"/>
                  <a:pt x="93" y="102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02" y="92"/>
                  <a:pt x="102" y="90"/>
                  <a:pt x="101" y="89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79"/>
                  <a:pt x="103" y="72"/>
                  <a:pt x="104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3" y="65"/>
                  <a:pt x="114" y="64"/>
                  <a:pt x="114" y="63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49"/>
                  <a:pt x="113" y="48"/>
                  <a:pt x="111" y="48"/>
                </a:cubicBezTo>
                <a:close/>
                <a:moveTo>
                  <a:pt x="67" y="57"/>
                </a:moveTo>
                <a:cubicBezTo>
                  <a:pt x="67" y="62"/>
                  <a:pt x="62" y="67"/>
                  <a:pt x="57" y="67"/>
                </a:cubicBezTo>
                <a:cubicBezTo>
                  <a:pt x="51" y="67"/>
                  <a:pt x="47" y="62"/>
                  <a:pt x="47" y="57"/>
                </a:cubicBezTo>
                <a:cubicBezTo>
                  <a:pt x="47" y="51"/>
                  <a:pt x="51" y="47"/>
                  <a:pt x="57" y="47"/>
                </a:cubicBezTo>
                <a:cubicBezTo>
                  <a:pt x="62" y="47"/>
                  <a:pt x="67" y="51"/>
                  <a:pt x="67" y="57"/>
                </a:cubicBezTo>
                <a:close/>
                <a:moveTo>
                  <a:pt x="57" y="83"/>
                </a:moveTo>
                <a:cubicBezTo>
                  <a:pt x="42" y="83"/>
                  <a:pt x="30" y="71"/>
                  <a:pt x="30" y="57"/>
                </a:cubicBezTo>
                <a:cubicBezTo>
                  <a:pt x="30" y="42"/>
                  <a:pt x="42" y="30"/>
                  <a:pt x="57" y="30"/>
                </a:cubicBezTo>
                <a:cubicBezTo>
                  <a:pt x="71" y="30"/>
                  <a:pt x="83" y="42"/>
                  <a:pt x="83" y="57"/>
                </a:cubicBezTo>
                <a:cubicBezTo>
                  <a:pt x="83" y="71"/>
                  <a:pt x="71" y="83"/>
                  <a:pt x="57" y="83"/>
                </a:cubicBezTo>
                <a:close/>
              </a:path>
            </a:pathLst>
          </a:custGeom>
          <a:solidFill>
            <a:srgbClr val="16A0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67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2149BBB5-2339-4352-BA94-5E360789C6A6}"/>
              </a:ext>
            </a:extLst>
          </p:cNvPr>
          <p:cNvSpPr txBox="1">
            <a:spLocks/>
          </p:cNvSpPr>
          <p:nvPr/>
        </p:nvSpPr>
        <p:spPr>
          <a:xfrm>
            <a:off x="762000" y="554624"/>
            <a:ext cx="9858375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2860" rIns="45720" bIns="228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178"/>
            <a:r>
              <a:rPr lang="en-ID" sz="3200" b="1" dirty="0">
                <a:solidFill>
                  <a:srgbClr val="592298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Logistics Solutions We Offer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7C4329B-96B6-4FE2-A48A-5837D0E12610}"/>
              </a:ext>
            </a:extLst>
          </p:cNvPr>
          <p:cNvSpPr/>
          <p:nvPr/>
        </p:nvSpPr>
        <p:spPr>
          <a:xfrm>
            <a:off x="2556339" y="1978948"/>
            <a:ext cx="599386" cy="598830"/>
          </a:xfrm>
          <a:prstGeom prst="ellipse">
            <a:avLst/>
          </a:prstGeom>
          <a:noFill/>
          <a:ln w="25400">
            <a:solidFill>
              <a:srgbClr val="F39C12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84" name="Freeform 171">
            <a:extLst>
              <a:ext uri="{FF2B5EF4-FFF2-40B4-BE49-F238E27FC236}">
                <a16:creationId xmlns:a16="http://schemas.microsoft.com/office/drawing/2014/main" id="{EC350638-DDD4-4D87-9ED8-55C07AC7F465}"/>
              </a:ext>
            </a:extLst>
          </p:cNvPr>
          <p:cNvSpPr>
            <a:spLocks noEditPoints="1"/>
          </p:cNvSpPr>
          <p:nvPr/>
        </p:nvSpPr>
        <p:spPr bwMode="auto">
          <a:xfrm>
            <a:off x="2700768" y="2139672"/>
            <a:ext cx="310529" cy="277382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rgbClr val="F39C1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F1C51D-B506-4167-805B-8605648B590C}"/>
              </a:ext>
            </a:extLst>
          </p:cNvPr>
          <p:cNvSpPr/>
          <p:nvPr/>
        </p:nvSpPr>
        <p:spPr>
          <a:xfrm>
            <a:off x="342193" y="2047530"/>
            <a:ext cx="21419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Warehousing &amp; Distribution </a:t>
            </a:r>
          </a:p>
          <a:p>
            <a:pPr algn="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Solutions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CF4BDFB-1680-4A0F-82BD-6DCFA78FCE62}"/>
              </a:ext>
            </a:extLst>
          </p:cNvPr>
          <p:cNvCxnSpPr>
            <a:cxnSpLocks/>
          </p:cNvCxnSpPr>
          <p:nvPr/>
        </p:nvCxnSpPr>
        <p:spPr>
          <a:xfrm flipH="1" flipV="1">
            <a:off x="3254962" y="2417055"/>
            <a:ext cx="927343" cy="1271214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91566FF-6FAD-41C1-92AA-10920631E5C9}"/>
              </a:ext>
            </a:extLst>
          </p:cNvPr>
          <p:cNvGrpSpPr/>
          <p:nvPr/>
        </p:nvGrpSpPr>
        <p:grpSpPr>
          <a:xfrm>
            <a:off x="4370170" y="3054319"/>
            <a:ext cx="2408700" cy="1614225"/>
            <a:chOff x="4255869" y="2430237"/>
            <a:chExt cx="2654885" cy="1851617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0C44E2A-F6D3-40AA-94A5-827E16B01A1A}"/>
                </a:ext>
              </a:extLst>
            </p:cNvPr>
            <p:cNvSpPr/>
            <p:nvPr/>
          </p:nvSpPr>
          <p:spPr>
            <a:xfrm>
              <a:off x="6472778" y="2927495"/>
              <a:ext cx="363651" cy="1354359"/>
            </a:xfrm>
            <a:prstGeom prst="rect">
              <a:avLst/>
            </a:prstGeom>
            <a:solidFill>
              <a:srgbClr val="4B2C5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26B6DE8-9B60-480A-8E3F-72C229B66631}"/>
                </a:ext>
              </a:extLst>
            </p:cNvPr>
            <p:cNvSpPr/>
            <p:nvPr/>
          </p:nvSpPr>
          <p:spPr>
            <a:xfrm>
              <a:off x="6116601" y="2927495"/>
              <a:ext cx="363651" cy="1354359"/>
            </a:xfrm>
            <a:prstGeom prst="rect">
              <a:avLst/>
            </a:prstGeom>
            <a:solidFill>
              <a:srgbClr val="16A08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6D06C49-052E-47E6-ABCC-A86FD517FDA8}"/>
                </a:ext>
              </a:extLst>
            </p:cNvPr>
            <p:cNvSpPr/>
            <p:nvPr/>
          </p:nvSpPr>
          <p:spPr>
            <a:xfrm>
              <a:off x="5760423" y="2927495"/>
              <a:ext cx="363651" cy="1354359"/>
            </a:xfrm>
            <a:prstGeom prst="rect">
              <a:avLst/>
            </a:prstGeom>
            <a:solidFill>
              <a:srgbClr val="F39C1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B120A38-7A38-4047-B5FE-4730E4FF3A3F}"/>
                </a:ext>
              </a:extLst>
            </p:cNvPr>
            <p:cNvSpPr/>
            <p:nvPr/>
          </p:nvSpPr>
          <p:spPr>
            <a:xfrm>
              <a:off x="5404245" y="2927495"/>
              <a:ext cx="363651" cy="1354359"/>
            </a:xfrm>
            <a:prstGeom prst="rect">
              <a:avLst/>
            </a:prstGeom>
            <a:solidFill>
              <a:srgbClr val="2980B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0DFF5B9-6E5D-4721-A70E-00AE144EAD17}"/>
                </a:ext>
              </a:extLst>
            </p:cNvPr>
            <p:cNvSpPr/>
            <p:nvPr/>
          </p:nvSpPr>
          <p:spPr>
            <a:xfrm>
              <a:off x="5048067" y="2927495"/>
              <a:ext cx="363651" cy="1354359"/>
            </a:xfrm>
            <a:prstGeom prst="rect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2E8882-FE4C-4080-9254-37C09C55B63F}"/>
                </a:ext>
              </a:extLst>
            </p:cNvPr>
            <p:cNvSpPr/>
            <p:nvPr/>
          </p:nvSpPr>
          <p:spPr>
            <a:xfrm>
              <a:off x="4691888" y="2927495"/>
              <a:ext cx="363651" cy="1354359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2733904-9049-4F99-B9F7-963CAAC97DBA}"/>
                </a:ext>
              </a:extLst>
            </p:cNvPr>
            <p:cNvSpPr/>
            <p:nvPr/>
          </p:nvSpPr>
          <p:spPr>
            <a:xfrm>
              <a:off x="4335710" y="2927495"/>
              <a:ext cx="363651" cy="1354359"/>
            </a:xfrm>
            <a:prstGeom prst="rect">
              <a:avLst/>
            </a:prstGeom>
            <a:solidFill>
              <a:srgbClr val="F39C1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6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3AF493E-2BFF-4F6B-9E58-FF366FA7C495}"/>
                </a:ext>
              </a:extLst>
            </p:cNvPr>
            <p:cNvGrpSpPr/>
            <p:nvPr/>
          </p:nvGrpSpPr>
          <p:grpSpPr>
            <a:xfrm>
              <a:off x="4255869" y="2430237"/>
              <a:ext cx="2654885" cy="1195676"/>
              <a:chOff x="4385882" y="1696617"/>
              <a:chExt cx="3529435" cy="1752960"/>
            </a:xfrm>
            <a:gradFill>
              <a:gsLst>
                <a:gs pos="0">
                  <a:srgbClr val="2980B9">
                    <a:lumMod val="75000"/>
                  </a:srgbClr>
                </a:gs>
                <a:gs pos="100000">
                  <a:srgbClr val="4B2C50"/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Freeform 5">
                <a:extLst>
                  <a:ext uri="{FF2B5EF4-FFF2-40B4-BE49-F238E27FC236}">
                    <a16:creationId xmlns:a16="http://schemas.microsoft.com/office/drawing/2014/main" id="{C28E251C-9481-4BA8-A1F5-68AF599CE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882" y="2075871"/>
                <a:ext cx="3529435" cy="1373706"/>
              </a:xfrm>
              <a:custGeom>
                <a:avLst/>
                <a:gdLst>
                  <a:gd name="T0" fmla="*/ 1719 w 1862"/>
                  <a:gd name="T1" fmla="*/ 21 h 723"/>
                  <a:gd name="T2" fmla="*/ 1062 w 1862"/>
                  <a:gd name="T3" fmla="*/ 21 h 723"/>
                  <a:gd name="T4" fmla="*/ 1062 w 1862"/>
                  <a:gd name="T5" fmla="*/ 0 h 723"/>
                  <a:gd name="T6" fmla="*/ 801 w 1862"/>
                  <a:gd name="T7" fmla="*/ 0 h 723"/>
                  <a:gd name="T8" fmla="*/ 801 w 1862"/>
                  <a:gd name="T9" fmla="*/ 21 h 723"/>
                  <a:gd name="T10" fmla="*/ 142 w 1862"/>
                  <a:gd name="T11" fmla="*/ 21 h 723"/>
                  <a:gd name="T12" fmla="*/ 0 w 1862"/>
                  <a:gd name="T13" fmla="*/ 152 h 723"/>
                  <a:gd name="T14" fmla="*/ 0 w 1862"/>
                  <a:gd name="T15" fmla="*/ 364 h 723"/>
                  <a:gd name="T16" fmla="*/ 140 w 1862"/>
                  <a:gd name="T17" fmla="*/ 533 h 723"/>
                  <a:gd name="T18" fmla="*/ 775 w 1862"/>
                  <a:gd name="T19" fmla="*/ 624 h 723"/>
                  <a:gd name="T20" fmla="*/ 775 w 1862"/>
                  <a:gd name="T21" fmla="*/ 723 h 723"/>
                  <a:gd name="T22" fmla="*/ 1057 w 1862"/>
                  <a:gd name="T23" fmla="*/ 723 h 723"/>
                  <a:gd name="T24" fmla="*/ 1057 w 1862"/>
                  <a:gd name="T25" fmla="*/ 640 h 723"/>
                  <a:gd name="T26" fmla="*/ 1062 w 1862"/>
                  <a:gd name="T27" fmla="*/ 640 h 723"/>
                  <a:gd name="T28" fmla="*/ 1062 w 1862"/>
                  <a:gd name="T29" fmla="*/ 625 h 723"/>
                  <a:gd name="T30" fmla="*/ 1721 w 1862"/>
                  <a:gd name="T31" fmla="*/ 533 h 723"/>
                  <a:gd name="T32" fmla="*/ 1861 w 1862"/>
                  <a:gd name="T33" fmla="*/ 364 h 723"/>
                  <a:gd name="T34" fmla="*/ 1861 w 1862"/>
                  <a:gd name="T35" fmla="*/ 152 h 723"/>
                  <a:gd name="T36" fmla="*/ 1719 w 1862"/>
                  <a:gd name="T37" fmla="*/ 21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62" h="723">
                    <a:moveTo>
                      <a:pt x="1719" y="21"/>
                    </a:moveTo>
                    <a:cubicBezTo>
                      <a:pt x="1500" y="21"/>
                      <a:pt x="1281" y="21"/>
                      <a:pt x="1062" y="21"/>
                    </a:cubicBezTo>
                    <a:cubicBezTo>
                      <a:pt x="1062" y="0"/>
                      <a:pt x="1062" y="0"/>
                      <a:pt x="1062" y="0"/>
                    </a:cubicBezTo>
                    <a:cubicBezTo>
                      <a:pt x="801" y="0"/>
                      <a:pt x="801" y="0"/>
                      <a:pt x="801" y="0"/>
                    </a:cubicBezTo>
                    <a:cubicBezTo>
                      <a:pt x="801" y="21"/>
                      <a:pt x="801" y="21"/>
                      <a:pt x="801" y="21"/>
                    </a:cubicBezTo>
                    <a:cubicBezTo>
                      <a:pt x="582" y="21"/>
                      <a:pt x="362" y="21"/>
                      <a:pt x="142" y="21"/>
                    </a:cubicBezTo>
                    <a:cubicBezTo>
                      <a:pt x="64" y="22"/>
                      <a:pt x="0" y="81"/>
                      <a:pt x="0" y="152"/>
                    </a:cubicBezTo>
                    <a:cubicBezTo>
                      <a:pt x="0" y="223"/>
                      <a:pt x="0" y="293"/>
                      <a:pt x="0" y="364"/>
                    </a:cubicBezTo>
                    <a:cubicBezTo>
                      <a:pt x="0" y="435"/>
                      <a:pt x="62" y="513"/>
                      <a:pt x="140" y="533"/>
                    </a:cubicBezTo>
                    <a:cubicBezTo>
                      <a:pt x="349" y="584"/>
                      <a:pt x="562" y="614"/>
                      <a:pt x="775" y="624"/>
                    </a:cubicBezTo>
                    <a:cubicBezTo>
                      <a:pt x="775" y="723"/>
                      <a:pt x="775" y="723"/>
                      <a:pt x="775" y="723"/>
                    </a:cubicBezTo>
                    <a:cubicBezTo>
                      <a:pt x="1057" y="723"/>
                      <a:pt x="1057" y="723"/>
                      <a:pt x="1057" y="723"/>
                    </a:cubicBezTo>
                    <a:cubicBezTo>
                      <a:pt x="1057" y="640"/>
                      <a:pt x="1057" y="640"/>
                      <a:pt x="1057" y="640"/>
                    </a:cubicBezTo>
                    <a:cubicBezTo>
                      <a:pt x="1062" y="640"/>
                      <a:pt x="1062" y="640"/>
                      <a:pt x="1062" y="640"/>
                    </a:cubicBezTo>
                    <a:cubicBezTo>
                      <a:pt x="1062" y="625"/>
                      <a:pt x="1062" y="625"/>
                      <a:pt x="1062" y="625"/>
                    </a:cubicBezTo>
                    <a:cubicBezTo>
                      <a:pt x="1284" y="617"/>
                      <a:pt x="1504" y="586"/>
                      <a:pt x="1721" y="533"/>
                    </a:cubicBezTo>
                    <a:cubicBezTo>
                      <a:pt x="1799" y="513"/>
                      <a:pt x="1861" y="435"/>
                      <a:pt x="1861" y="364"/>
                    </a:cubicBezTo>
                    <a:cubicBezTo>
                      <a:pt x="1861" y="293"/>
                      <a:pt x="1861" y="223"/>
                      <a:pt x="1861" y="152"/>
                    </a:cubicBezTo>
                    <a:cubicBezTo>
                      <a:pt x="1862" y="81"/>
                      <a:pt x="1798" y="22"/>
                      <a:pt x="1719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6">
                <a:extLst>
                  <a:ext uri="{FF2B5EF4-FFF2-40B4-BE49-F238E27FC236}">
                    <a16:creationId xmlns:a16="http://schemas.microsoft.com/office/drawing/2014/main" id="{6D0A5F8F-C72A-4A56-85A9-971FC575B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297" y="1696617"/>
                <a:ext cx="2017031" cy="435278"/>
              </a:xfrm>
              <a:custGeom>
                <a:avLst/>
                <a:gdLst>
                  <a:gd name="T0" fmla="*/ 1042 w 1064"/>
                  <a:gd name="T1" fmla="*/ 120 h 229"/>
                  <a:gd name="T2" fmla="*/ 999 w 1064"/>
                  <a:gd name="T3" fmla="*/ 81 h 229"/>
                  <a:gd name="T4" fmla="*/ 50 w 1064"/>
                  <a:gd name="T5" fmla="*/ 81 h 229"/>
                  <a:gd name="T6" fmla="*/ 6 w 1064"/>
                  <a:gd name="T7" fmla="*/ 121 h 229"/>
                  <a:gd name="T8" fmla="*/ 0 w 1064"/>
                  <a:gd name="T9" fmla="*/ 121 h 229"/>
                  <a:gd name="T10" fmla="*/ 0 w 1064"/>
                  <a:gd name="T11" fmla="*/ 229 h 229"/>
                  <a:gd name="T12" fmla="*/ 118 w 1064"/>
                  <a:gd name="T13" fmla="*/ 229 h 229"/>
                  <a:gd name="T14" fmla="*/ 118 w 1064"/>
                  <a:gd name="T15" fmla="*/ 161 h 229"/>
                  <a:gd name="T16" fmla="*/ 945 w 1064"/>
                  <a:gd name="T17" fmla="*/ 164 h 229"/>
                  <a:gd name="T18" fmla="*/ 945 w 1064"/>
                  <a:gd name="T19" fmla="*/ 227 h 229"/>
                  <a:gd name="T20" fmla="*/ 1064 w 1064"/>
                  <a:gd name="T21" fmla="*/ 227 h 229"/>
                  <a:gd name="T22" fmla="*/ 1064 w 1064"/>
                  <a:gd name="T23" fmla="*/ 120 h 229"/>
                  <a:gd name="T24" fmla="*/ 1042 w 1064"/>
                  <a:gd name="T25" fmla="*/ 12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229">
                    <a:moveTo>
                      <a:pt x="1042" y="120"/>
                    </a:moveTo>
                    <a:cubicBezTo>
                      <a:pt x="1038" y="102"/>
                      <a:pt x="1022" y="86"/>
                      <a:pt x="999" y="81"/>
                    </a:cubicBezTo>
                    <a:cubicBezTo>
                      <a:pt x="688" y="0"/>
                      <a:pt x="361" y="0"/>
                      <a:pt x="50" y="81"/>
                    </a:cubicBezTo>
                    <a:cubicBezTo>
                      <a:pt x="27" y="87"/>
                      <a:pt x="10" y="103"/>
                      <a:pt x="6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118" y="229"/>
                      <a:pt x="118" y="229"/>
                      <a:pt x="118" y="229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390" y="98"/>
                      <a:pt x="674" y="99"/>
                      <a:pt x="945" y="164"/>
                    </a:cubicBezTo>
                    <a:cubicBezTo>
                      <a:pt x="945" y="227"/>
                      <a:pt x="945" y="227"/>
                      <a:pt x="945" y="227"/>
                    </a:cubicBezTo>
                    <a:cubicBezTo>
                      <a:pt x="1064" y="227"/>
                      <a:pt x="1064" y="227"/>
                      <a:pt x="1064" y="227"/>
                    </a:cubicBezTo>
                    <a:cubicBezTo>
                      <a:pt x="1064" y="120"/>
                      <a:pt x="1064" y="120"/>
                      <a:pt x="1064" y="120"/>
                    </a:cubicBezTo>
                    <a:lnTo>
                      <a:pt x="1042" y="1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8AC42012-1DAF-4EAA-871E-E953AF4A4D8E}"/>
              </a:ext>
            </a:extLst>
          </p:cNvPr>
          <p:cNvSpPr/>
          <p:nvPr/>
        </p:nvSpPr>
        <p:spPr>
          <a:xfrm>
            <a:off x="2586704" y="2833557"/>
            <a:ext cx="599386" cy="598830"/>
          </a:xfrm>
          <a:prstGeom prst="ellipse">
            <a:avLst/>
          </a:prstGeom>
          <a:noFill/>
          <a:ln w="25400">
            <a:solidFill>
              <a:srgbClr val="9BBB59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6F08CD-B48C-42FA-8A7B-640CF46149DB}"/>
              </a:ext>
            </a:extLst>
          </p:cNvPr>
          <p:cNvSpPr/>
          <p:nvPr/>
        </p:nvSpPr>
        <p:spPr>
          <a:xfrm>
            <a:off x="1073336" y="2978664"/>
            <a:ext cx="136607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Reverse Logistics</a:t>
            </a:r>
          </a:p>
        </p:txBody>
      </p:sp>
      <p:sp>
        <p:nvSpPr>
          <p:cNvPr id="116" name="Freeform 68">
            <a:extLst>
              <a:ext uri="{FF2B5EF4-FFF2-40B4-BE49-F238E27FC236}">
                <a16:creationId xmlns:a16="http://schemas.microsoft.com/office/drawing/2014/main" id="{A6806E44-FBF5-47F5-BC8E-72F95D8DD42E}"/>
              </a:ext>
            </a:extLst>
          </p:cNvPr>
          <p:cNvSpPr>
            <a:spLocks noEditPoints="1"/>
          </p:cNvSpPr>
          <p:nvPr/>
        </p:nvSpPr>
        <p:spPr bwMode="auto">
          <a:xfrm>
            <a:off x="2740097" y="3045448"/>
            <a:ext cx="317947" cy="210215"/>
          </a:xfrm>
          <a:custGeom>
            <a:avLst/>
            <a:gdLst>
              <a:gd name="T0" fmla="*/ 454 w 819"/>
              <a:gd name="T1" fmla="*/ 322 h 576"/>
              <a:gd name="T2" fmla="*/ 668 w 819"/>
              <a:gd name="T3" fmla="*/ 190 h 576"/>
              <a:gd name="T4" fmla="*/ 641 w 819"/>
              <a:gd name="T5" fmla="*/ 258 h 576"/>
              <a:gd name="T6" fmla="*/ 643 w 819"/>
              <a:gd name="T7" fmla="*/ 266 h 576"/>
              <a:gd name="T8" fmla="*/ 647 w 819"/>
              <a:gd name="T9" fmla="*/ 267 h 576"/>
              <a:gd name="T10" fmla="*/ 651 w 819"/>
              <a:gd name="T11" fmla="*/ 266 h 576"/>
              <a:gd name="T12" fmla="*/ 816 w 819"/>
              <a:gd name="T13" fmla="*/ 139 h 576"/>
              <a:gd name="T14" fmla="*/ 819 w 819"/>
              <a:gd name="T15" fmla="*/ 134 h 576"/>
              <a:gd name="T16" fmla="*/ 816 w 819"/>
              <a:gd name="T17" fmla="*/ 129 h 576"/>
              <a:gd name="T18" fmla="*/ 651 w 819"/>
              <a:gd name="T19" fmla="*/ 2 h 576"/>
              <a:gd name="T20" fmla="*/ 643 w 819"/>
              <a:gd name="T21" fmla="*/ 2 h 576"/>
              <a:gd name="T22" fmla="*/ 641 w 819"/>
              <a:gd name="T23" fmla="*/ 10 h 576"/>
              <a:gd name="T24" fmla="*/ 669 w 819"/>
              <a:gd name="T25" fmla="*/ 80 h 576"/>
              <a:gd name="T26" fmla="*/ 364 w 819"/>
              <a:gd name="T27" fmla="*/ 258 h 576"/>
              <a:gd name="T28" fmla="*/ 150 w 819"/>
              <a:gd name="T29" fmla="*/ 386 h 576"/>
              <a:gd name="T30" fmla="*/ 178 w 819"/>
              <a:gd name="T31" fmla="*/ 318 h 576"/>
              <a:gd name="T32" fmla="*/ 175 w 819"/>
              <a:gd name="T33" fmla="*/ 310 h 576"/>
              <a:gd name="T34" fmla="*/ 171 w 819"/>
              <a:gd name="T35" fmla="*/ 309 h 576"/>
              <a:gd name="T36" fmla="*/ 167 w 819"/>
              <a:gd name="T37" fmla="*/ 310 h 576"/>
              <a:gd name="T38" fmla="*/ 2 w 819"/>
              <a:gd name="T39" fmla="*/ 437 h 576"/>
              <a:gd name="T40" fmla="*/ 0 w 819"/>
              <a:gd name="T41" fmla="*/ 442 h 576"/>
              <a:gd name="T42" fmla="*/ 2 w 819"/>
              <a:gd name="T43" fmla="*/ 447 h 576"/>
              <a:gd name="T44" fmla="*/ 167 w 819"/>
              <a:gd name="T45" fmla="*/ 574 h 576"/>
              <a:gd name="T46" fmla="*/ 175 w 819"/>
              <a:gd name="T47" fmla="*/ 574 h 576"/>
              <a:gd name="T48" fmla="*/ 177 w 819"/>
              <a:gd name="T49" fmla="*/ 566 h 576"/>
              <a:gd name="T50" fmla="*/ 150 w 819"/>
              <a:gd name="T51" fmla="*/ 497 h 576"/>
              <a:gd name="T52" fmla="*/ 454 w 819"/>
              <a:gd name="T53" fmla="*/ 322 h 576"/>
              <a:gd name="T54" fmla="*/ 167 w 819"/>
              <a:gd name="T55" fmla="*/ 266 h 576"/>
              <a:gd name="T56" fmla="*/ 171 w 819"/>
              <a:gd name="T57" fmla="*/ 267 h 576"/>
              <a:gd name="T58" fmla="*/ 175 w 819"/>
              <a:gd name="T59" fmla="*/ 266 h 576"/>
              <a:gd name="T60" fmla="*/ 178 w 819"/>
              <a:gd name="T61" fmla="*/ 258 h 576"/>
              <a:gd name="T62" fmla="*/ 151 w 819"/>
              <a:gd name="T63" fmla="*/ 190 h 576"/>
              <a:gd name="T64" fmla="*/ 327 w 819"/>
              <a:gd name="T65" fmla="*/ 272 h 576"/>
              <a:gd name="T66" fmla="*/ 347 w 819"/>
              <a:gd name="T67" fmla="*/ 245 h 576"/>
              <a:gd name="T68" fmla="*/ 395 w 819"/>
              <a:gd name="T69" fmla="*/ 183 h 576"/>
              <a:gd name="T70" fmla="*/ 150 w 819"/>
              <a:gd name="T71" fmla="*/ 80 h 576"/>
              <a:gd name="T72" fmla="*/ 178 w 819"/>
              <a:gd name="T73" fmla="*/ 10 h 576"/>
              <a:gd name="T74" fmla="*/ 175 w 819"/>
              <a:gd name="T75" fmla="*/ 2 h 576"/>
              <a:gd name="T76" fmla="*/ 167 w 819"/>
              <a:gd name="T77" fmla="*/ 2 h 576"/>
              <a:gd name="T78" fmla="*/ 2 w 819"/>
              <a:gd name="T79" fmla="*/ 129 h 576"/>
              <a:gd name="T80" fmla="*/ 0 w 819"/>
              <a:gd name="T81" fmla="*/ 134 h 576"/>
              <a:gd name="T82" fmla="*/ 2 w 819"/>
              <a:gd name="T83" fmla="*/ 139 h 576"/>
              <a:gd name="T84" fmla="*/ 167 w 819"/>
              <a:gd name="T85" fmla="*/ 266 h 576"/>
              <a:gd name="T86" fmla="*/ 816 w 819"/>
              <a:gd name="T87" fmla="*/ 437 h 576"/>
              <a:gd name="T88" fmla="*/ 819 w 819"/>
              <a:gd name="T89" fmla="*/ 442 h 576"/>
              <a:gd name="T90" fmla="*/ 816 w 819"/>
              <a:gd name="T91" fmla="*/ 447 h 576"/>
              <a:gd name="T92" fmla="*/ 651 w 819"/>
              <a:gd name="T93" fmla="*/ 574 h 576"/>
              <a:gd name="T94" fmla="*/ 643 w 819"/>
              <a:gd name="T95" fmla="*/ 574 h 576"/>
              <a:gd name="T96" fmla="*/ 641 w 819"/>
              <a:gd name="T97" fmla="*/ 566 h 576"/>
              <a:gd name="T98" fmla="*/ 668 w 819"/>
              <a:gd name="T99" fmla="*/ 497 h 576"/>
              <a:gd name="T100" fmla="*/ 424 w 819"/>
              <a:gd name="T101" fmla="*/ 396 h 576"/>
              <a:gd name="T102" fmla="*/ 471 w 819"/>
              <a:gd name="T103" fmla="*/ 334 h 576"/>
              <a:gd name="T104" fmla="*/ 491 w 819"/>
              <a:gd name="T105" fmla="*/ 307 h 576"/>
              <a:gd name="T106" fmla="*/ 668 w 819"/>
              <a:gd name="T107" fmla="*/ 386 h 576"/>
              <a:gd name="T108" fmla="*/ 641 w 819"/>
              <a:gd name="T109" fmla="*/ 318 h 576"/>
              <a:gd name="T110" fmla="*/ 643 w 819"/>
              <a:gd name="T111" fmla="*/ 310 h 576"/>
              <a:gd name="T112" fmla="*/ 647 w 819"/>
              <a:gd name="T113" fmla="*/ 309 h 576"/>
              <a:gd name="T114" fmla="*/ 651 w 819"/>
              <a:gd name="T115" fmla="*/ 310 h 576"/>
              <a:gd name="T116" fmla="*/ 816 w 819"/>
              <a:gd name="T117" fmla="*/ 437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9" h="576">
                <a:moveTo>
                  <a:pt x="454" y="322"/>
                </a:moveTo>
                <a:cubicBezTo>
                  <a:pt x="503" y="253"/>
                  <a:pt x="543" y="198"/>
                  <a:pt x="668" y="190"/>
                </a:cubicBezTo>
                <a:lnTo>
                  <a:pt x="641" y="258"/>
                </a:lnTo>
                <a:cubicBezTo>
                  <a:pt x="640" y="261"/>
                  <a:pt x="641" y="264"/>
                  <a:pt x="643" y="266"/>
                </a:cubicBezTo>
                <a:cubicBezTo>
                  <a:pt x="644" y="267"/>
                  <a:pt x="646" y="267"/>
                  <a:pt x="647" y="267"/>
                </a:cubicBezTo>
                <a:cubicBezTo>
                  <a:pt x="649" y="267"/>
                  <a:pt x="650" y="267"/>
                  <a:pt x="651" y="266"/>
                </a:cubicBezTo>
                <a:lnTo>
                  <a:pt x="816" y="139"/>
                </a:lnTo>
                <a:cubicBezTo>
                  <a:pt x="818" y="138"/>
                  <a:pt x="819" y="136"/>
                  <a:pt x="819" y="134"/>
                </a:cubicBezTo>
                <a:cubicBezTo>
                  <a:pt x="819" y="132"/>
                  <a:pt x="818" y="130"/>
                  <a:pt x="816" y="129"/>
                </a:cubicBezTo>
                <a:lnTo>
                  <a:pt x="651" y="2"/>
                </a:lnTo>
                <a:cubicBezTo>
                  <a:pt x="649" y="0"/>
                  <a:pt x="646" y="0"/>
                  <a:pt x="643" y="2"/>
                </a:cubicBezTo>
                <a:cubicBezTo>
                  <a:pt x="641" y="4"/>
                  <a:pt x="640" y="7"/>
                  <a:pt x="641" y="10"/>
                </a:cubicBezTo>
                <a:lnTo>
                  <a:pt x="669" y="80"/>
                </a:lnTo>
                <a:cubicBezTo>
                  <a:pt x="485" y="89"/>
                  <a:pt x="418" y="182"/>
                  <a:pt x="364" y="258"/>
                </a:cubicBezTo>
                <a:cubicBezTo>
                  <a:pt x="315" y="326"/>
                  <a:pt x="276" y="381"/>
                  <a:pt x="150" y="386"/>
                </a:cubicBezTo>
                <a:lnTo>
                  <a:pt x="178" y="318"/>
                </a:lnTo>
                <a:cubicBezTo>
                  <a:pt x="179" y="315"/>
                  <a:pt x="178" y="312"/>
                  <a:pt x="175" y="310"/>
                </a:cubicBezTo>
                <a:cubicBezTo>
                  <a:pt x="174" y="309"/>
                  <a:pt x="173" y="309"/>
                  <a:pt x="171" y="309"/>
                </a:cubicBezTo>
                <a:cubicBezTo>
                  <a:pt x="170" y="309"/>
                  <a:pt x="168" y="309"/>
                  <a:pt x="167" y="310"/>
                </a:cubicBezTo>
                <a:lnTo>
                  <a:pt x="2" y="437"/>
                </a:lnTo>
                <a:cubicBezTo>
                  <a:pt x="1" y="438"/>
                  <a:pt x="0" y="440"/>
                  <a:pt x="0" y="442"/>
                </a:cubicBezTo>
                <a:cubicBezTo>
                  <a:pt x="0" y="444"/>
                  <a:pt x="1" y="446"/>
                  <a:pt x="2" y="447"/>
                </a:cubicBezTo>
                <a:lnTo>
                  <a:pt x="167" y="574"/>
                </a:lnTo>
                <a:cubicBezTo>
                  <a:pt x="170" y="576"/>
                  <a:pt x="173" y="576"/>
                  <a:pt x="175" y="574"/>
                </a:cubicBezTo>
                <a:cubicBezTo>
                  <a:pt x="178" y="572"/>
                  <a:pt x="179" y="569"/>
                  <a:pt x="177" y="566"/>
                </a:cubicBezTo>
                <a:lnTo>
                  <a:pt x="150" y="497"/>
                </a:lnTo>
                <a:cubicBezTo>
                  <a:pt x="333" y="490"/>
                  <a:pt x="400" y="397"/>
                  <a:pt x="454" y="322"/>
                </a:cubicBezTo>
                <a:close/>
                <a:moveTo>
                  <a:pt x="167" y="266"/>
                </a:moveTo>
                <a:cubicBezTo>
                  <a:pt x="168" y="267"/>
                  <a:pt x="170" y="267"/>
                  <a:pt x="171" y="267"/>
                </a:cubicBezTo>
                <a:cubicBezTo>
                  <a:pt x="173" y="267"/>
                  <a:pt x="174" y="267"/>
                  <a:pt x="175" y="266"/>
                </a:cubicBezTo>
                <a:cubicBezTo>
                  <a:pt x="178" y="264"/>
                  <a:pt x="179" y="261"/>
                  <a:pt x="178" y="258"/>
                </a:cubicBezTo>
                <a:lnTo>
                  <a:pt x="151" y="190"/>
                </a:lnTo>
                <a:cubicBezTo>
                  <a:pt x="244" y="196"/>
                  <a:pt x="290" y="228"/>
                  <a:pt x="327" y="272"/>
                </a:cubicBezTo>
                <a:cubicBezTo>
                  <a:pt x="334" y="264"/>
                  <a:pt x="340" y="255"/>
                  <a:pt x="347" y="245"/>
                </a:cubicBezTo>
                <a:cubicBezTo>
                  <a:pt x="361" y="226"/>
                  <a:pt x="376" y="204"/>
                  <a:pt x="395" y="183"/>
                </a:cubicBezTo>
                <a:cubicBezTo>
                  <a:pt x="345" y="131"/>
                  <a:pt x="275" y="86"/>
                  <a:pt x="150" y="80"/>
                </a:cubicBezTo>
                <a:lnTo>
                  <a:pt x="178" y="10"/>
                </a:lnTo>
                <a:cubicBezTo>
                  <a:pt x="179" y="7"/>
                  <a:pt x="178" y="4"/>
                  <a:pt x="175" y="2"/>
                </a:cubicBezTo>
                <a:cubicBezTo>
                  <a:pt x="173" y="0"/>
                  <a:pt x="170" y="0"/>
                  <a:pt x="167" y="2"/>
                </a:cubicBezTo>
                <a:lnTo>
                  <a:pt x="2" y="129"/>
                </a:lnTo>
                <a:cubicBezTo>
                  <a:pt x="1" y="130"/>
                  <a:pt x="0" y="132"/>
                  <a:pt x="0" y="134"/>
                </a:cubicBezTo>
                <a:cubicBezTo>
                  <a:pt x="0" y="136"/>
                  <a:pt x="1" y="138"/>
                  <a:pt x="2" y="139"/>
                </a:cubicBezTo>
                <a:lnTo>
                  <a:pt x="167" y="266"/>
                </a:lnTo>
                <a:close/>
                <a:moveTo>
                  <a:pt x="816" y="437"/>
                </a:moveTo>
                <a:cubicBezTo>
                  <a:pt x="818" y="438"/>
                  <a:pt x="819" y="440"/>
                  <a:pt x="819" y="442"/>
                </a:cubicBezTo>
                <a:cubicBezTo>
                  <a:pt x="819" y="444"/>
                  <a:pt x="818" y="446"/>
                  <a:pt x="816" y="447"/>
                </a:cubicBezTo>
                <a:lnTo>
                  <a:pt x="651" y="574"/>
                </a:lnTo>
                <a:cubicBezTo>
                  <a:pt x="649" y="576"/>
                  <a:pt x="646" y="576"/>
                  <a:pt x="643" y="574"/>
                </a:cubicBezTo>
                <a:cubicBezTo>
                  <a:pt x="641" y="572"/>
                  <a:pt x="640" y="569"/>
                  <a:pt x="641" y="566"/>
                </a:cubicBezTo>
                <a:lnTo>
                  <a:pt x="668" y="497"/>
                </a:lnTo>
                <a:cubicBezTo>
                  <a:pt x="544" y="492"/>
                  <a:pt x="473" y="448"/>
                  <a:pt x="424" y="396"/>
                </a:cubicBezTo>
                <a:cubicBezTo>
                  <a:pt x="442" y="375"/>
                  <a:pt x="457" y="354"/>
                  <a:pt x="471" y="334"/>
                </a:cubicBezTo>
                <a:cubicBezTo>
                  <a:pt x="478" y="325"/>
                  <a:pt x="485" y="315"/>
                  <a:pt x="491" y="307"/>
                </a:cubicBezTo>
                <a:cubicBezTo>
                  <a:pt x="529" y="351"/>
                  <a:pt x="575" y="382"/>
                  <a:pt x="668" y="386"/>
                </a:cubicBezTo>
                <a:lnTo>
                  <a:pt x="641" y="318"/>
                </a:lnTo>
                <a:cubicBezTo>
                  <a:pt x="640" y="315"/>
                  <a:pt x="641" y="312"/>
                  <a:pt x="643" y="310"/>
                </a:cubicBezTo>
                <a:cubicBezTo>
                  <a:pt x="644" y="309"/>
                  <a:pt x="646" y="309"/>
                  <a:pt x="647" y="309"/>
                </a:cubicBezTo>
                <a:cubicBezTo>
                  <a:pt x="649" y="309"/>
                  <a:pt x="650" y="309"/>
                  <a:pt x="651" y="310"/>
                </a:cubicBezTo>
                <a:lnTo>
                  <a:pt x="816" y="437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261675F-4C70-4E02-9E77-42CA6F57A976}"/>
              </a:ext>
            </a:extLst>
          </p:cNvPr>
          <p:cNvSpPr/>
          <p:nvPr/>
        </p:nvSpPr>
        <p:spPr>
          <a:xfrm>
            <a:off x="2586704" y="3756749"/>
            <a:ext cx="599386" cy="598830"/>
          </a:xfrm>
          <a:prstGeom prst="ellipse">
            <a:avLst/>
          </a:prstGeom>
          <a:noFill/>
          <a:ln w="25400">
            <a:solidFill>
              <a:srgbClr val="16A085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7E69347-BDA9-46BC-B015-93A2F1CD1F8C}"/>
              </a:ext>
            </a:extLst>
          </p:cNvPr>
          <p:cNvSpPr/>
          <p:nvPr/>
        </p:nvSpPr>
        <p:spPr>
          <a:xfrm>
            <a:off x="1083993" y="3865893"/>
            <a:ext cx="134684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088178"/>
            <a:r>
              <a:rPr lang="en-ID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Last Mile Pickup </a:t>
            </a:r>
          </a:p>
          <a:p>
            <a:pPr algn="r" defTabSz="1088178"/>
            <a:r>
              <a:rPr lang="en-ID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and Delivery</a:t>
            </a:r>
            <a:endParaRPr lang="en-US" sz="1200" b="1" dirty="0">
              <a:solidFill>
                <a:srgbClr val="2C3E50"/>
              </a:solidFill>
              <a:latin typeface="Lato" panose="020F0502020204030203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9" name="Freeform 68">
            <a:extLst>
              <a:ext uri="{FF2B5EF4-FFF2-40B4-BE49-F238E27FC236}">
                <a16:creationId xmlns:a16="http://schemas.microsoft.com/office/drawing/2014/main" id="{B16FB87A-835B-44D4-8B78-CADBD0D701B0}"/>
              </a:ext>
            </a:extLst>
          </p:cNvPr>
          <p:cNvSpPr>
            <a:spLocks noEditPoints="1"/>
          </p:cNvSpPr>
          <p:nvPr/>
        </p:nvSpPr>
        <p:spPr bwMode="auto">
          <a:xfrm>
            <a:off x="2740097" y="3968640"/>
            <a:ext cx="317947" cy="210215"/>
          </a:xfrm>
          <a:custGeom>
            <a:avLst/>
            <a:gdLst>
              <a:gd name="T0" fmla="*/ 454 w 819"/>
              <a:gd name="T1" fmla="*/ 322 h 576"/>
              <a:gd name="T2" fmla="*/ 668 w 819"/>
              <a:gd name="T3" fmla="*/ 190 h 576"/>
              <a:gd name="T4" fmla="*/ 641 w 819"/>
              <a:gd name="T5" fmla="*/ 258 h 576"/>
              <a:gd name="T6" fmla="*/ 643 w 819"/>
              <a:gd name="T7" fmla="*/ 266 h 576"/>
              <a:gd name="T8" fmla="*/ 647 w 819"/>
              <a:gd name="T9" fmla="*/ 267 h 576"/>
              <a:gd name="T10" fmla="*/ 651 w 819"/>
              <a:gd name="T11" fmla="*/ 266 h 576"/>
              <a:gd name="T12" fmla="*/ 816 w 819"/>
              <a:gd name="T13" fmla="*/ 139 h 576"/>
              <a:gd name="T14" fmla="*/ 819 w 819"/>
              <a:gd name="T15" fmla="*/ 134 h 576"/>
              <a:gd name="T16" fmla="*/ 816 w 819"/>
              <a:gd name="T17" fmla="*/ 129 h 576"/>
              <a:gd name="T18" fmla="*/ 651 w 819"/>
              <a:gd name="T19" fmla="*/ 2 h 576"/>
              <a:gd name="T20" fmla="*/ 643 w 819"/>
              <a:gd name="T21" fmla="*/ 2 h 576"/>
              <a:gd name="T22" fmla="*/ 641 w 819"/>
              <a:gd name="T23" fmla="*/ 10 h 576"/>
              <a:gd name="T24" fmla="*/ 669 w 819"/>
              <a:gd name="T25" fmla="*/ 80 h 576"/>
              <a:gd name="T26" fmla="*/ 364 w 819"/>
              <a:gd name="T27" fmla="*/ 258 h 576"/>
              <a:gd name="T28" fmla="*/ 150 w 819"/>
              <a:gd name="T29" fmla="*/ 386 h 576"/>
              <a:gd name="T30" fmla="*/ 178 w 819"/>
              <a:gd name="T31" fmla="*/ 318 h 576"/>
              <a:gd name="T32" fmla="*/ 175 w 819"/>
              <a:gd name="T33" fmla="*/ 310 h 576"/>
              <a:gd name="T34" fmla="*/ 171 w 819"/>
              <a:gd name="T35" fmla="*/ 309 h 576"/>
              <a:gd name="T36" fmla="*/ 167 w 819"/>
              <a:gd name="T37" fmla="*/ 310 h 576"/>
              <a:gd name="T38" fmla="*/ 2 w 819"/>
              <a:gd name="T39" fmla="*/ 437 h 576"/>
              <a:gd name="T40" fmla="*/ 0 w 819"/>
              <a:gd name="T41" fmla="*/ 442 h 576"/>
              <a:gd name="T42" fmla="*/ 2 w 819"/>
              <a:gd name="T43" fmla="*/ 447 h 576"/>
              <a:gd name="T44" fmla="*/ 167 w 819"/>
              <a:gd name="T45" fmla="*/ 574 h 576"/>
              <a:gd name="T46" fmla="*/ 175 w 819"/>
              <a:gd name="T47" fmla="*/ 574 h 576"/>
              <a:gd name="T48" fmla="*/ 177 w 819"/>
              <a:gd name="T49" fmla="*/ 566 h 576"/>
              <a:gd name="T50" fmla="*/ 150 w 819"/>
              <a:gd name="T51" fmla="*/ 497 h 576"/>
              <a:gd name="T52" fmla="*/ 454 w 819"/>
              <a:gd name="T53" fmla="*/ 322 h 576"/>
              <a:gd name="T54" fmla="*/ 167 w 819"/>
              <a:gd name="T55" fmla="*/ 266 h 576"/>
              <a:gd name="T56" fmla="*/ 171 w 819"/>
              <a:gd name="T57" fmla="*/ 267 h 576"/>
              <a:gd name="T58" fmla="*/ 175 w 819"/>
              <a:gd name="T59" fmla="*/ 266 h 576"/>
              <a:gd name="T60" fmla="*/ 178 w 819"/>
              <a:gd name="T61" fmla="*/ 258 h 576"/>
              <a:gd name="T62" fmla="*/ 151 w 819"/>
              <a:gd name="T63" fmla="*/ 190 h 576"/>
              <a:gd name="T64" fmla="*/ 327 w 819"/>
              <a:gd name="T65" fmla="*/ 272 h 576"/>
              <a:gd name="T66" fmla="*/ 347 w 819"/>
              <a:gd name="T67" fmla="*/ 245 h 576"/>
              <a:gd name="T68" fmla="*/ 395 w 819"/>
              <a:gd name="T69" fmla="*/ 183 h 576"/>
              <a:gd name="T70" fmla="*/ 150 w 819"/>
              <a:gd name="T71" fmla="*/ 80 h 576"/>
              <a:gd name="T72" fmla="*/ 178 w 819"/>
              <a:gd name="T73" fmla="*/ 10 h 576"/>
              <a:gd name="T74" fmla="*/ 175 w 819"/>
              <a:gd name="T75" fmla="*/ 2 h 576"/>
              <a:gd name="T76" fmla="*/ 167 w 819"/>
              <a:gd name="T77" fmla="*/ 2 h 576"/>
              <a:gd name="T78" fmla="*/ 2 w 819"/>
              <a:gd name="T79" fmla="*/ 129 h 576"/>
              <a:gd name="T80" fmla="*/ 0 w 819"/>
              <a:gd name="T81" fmla="*/ 134 h 576"/>
              <a:gd name="T82" fmla="*/ 2 w 819"/>
              <a:gd name="T83" fmla="*/ 139 h 576"/>
              <a:gd name="T84" fmla="*/ 167 w 819"/>
              <a:gd name="T85" fmla="*/ 266 h 576"/>
              <a:gd name="T86" fmla="*/ 816 w 819"/>
              <a:gd name="T87" fmla="*/ 437 h 576"/>
              <a:gd name="T88" fmla="*/ 819 w 819"/>
              <a:gd name="T89" fmla="*/ 442 h 576"/>
              <a:gd name="T90" fmla="*/ 816 w 819"/>
              <a:gd name="T91" fmla="*/ 447 h 576"/>
              <a:gd name="T92" fmla="*/ 651 w 819"/>
              <a:gd name="T93" fmla="*/ 574 h 576"/>
              <a:gd name="T94" fmla="*/ 643 w 819"/>
              <a:gd name="T95" fmla="*/ 574 h 576"/>
              <a:gd name="T96" fmla="*/ 641 w 819"/>
              <a:gd name="T97" fmla="*/ 566 h 576"/>
              <a:gd name="T98" fmla="*/ 668 w 819"/>
              <a:gd name="T99" fmla="*/ 497 h 576"/>
              <a:gd name="T100" fmla="*/ 424 w 819"/>
              <a:gd name="T101" fmla="*/ 396 h 576"/>
              <a:gd name="T102" fmla="*/ 471 w 819"/>
              <a:gd name="T103" fmla="*/ 334 h 576"/>
              <a:gd name="T104" fmla="*/ 491 w 819"/>
              <a:gd name="T105" fmla="*/ 307 h 576"/>
              <a:gd name="T106" fmla="*/ 668 w 819"/>
              <a:gd name="T107" fmla="*/ 386 h 576"/>
              <a:gd name="T108" fmla="*/ 641 w 819"/>
              <a:gd name="T109" fmla="*/ 318 h 576"/>
              <a:gd name="T110" fmla="*/ 643 w 819"/>
              <a:gd name="T111" fmla="*/ 310 h 576"/>
              <a:gd name="T112" fmla="*/ 647 w 819"/>
              <a:gd name="T113" fmla="*/ 309 h 576"/>
              <a:gd name="T114" fmla="*/ 651 w 819"/>
              <a:gd name="T115" fmla="*/ 310 h 576"/>
              <a:gd name="T116" fmla="*/ 816 w 819"/>
              <a:gd name="T117" fmla="*/ 437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9" h="576">
                <a:moveTo>
                  <a:pt x="454" y="322"/>
                </a:moveTo>
                <a:cubicBezTo>
                  <a:pt x="503" y="253"/>
                  <a:pt x="543" y="198"/>
                  <a:pt x="668" y="190"/>
                </a:cubicBezTo>
                <a:lnTo>
                  <a:pt x="641" y="258"/>
                </a:lnTo>
                <a:cubicBezTo>
                  <a:pt x="640" y="261"/>
                  <a:pt x="641" y="264"/>
                  <a:pt x="643" y="266"/>
                </a:cubicBezTo>
                <a:cubicBezTo>
                  <a:pt x="644" y="267"/>
                  <a:pt x="646" y="267"/>
                  <a:pt x="647" y="267"/>
                </a:cubicBezTo>
                <a:cubicBezTo>
                  <a:pt x="649" y="267"/>
                  <a:pt x="650" y="267"/>
                  <a:pt x="651" y="266"/>
                </a:cubicBezTo>
                <a:lnTo>
                  <a:pt x="816" y="139"/>
                </a:lnTo>
                <a:cubicBezTo>
                  <a:pt x="818" y="138"/>
                  <a:pt x="819" y="136"/>
                  <a:pt x="819" y="134"/>
                </a:cubicBezTo>
                <a:cubicBezTo>
                  <a:pt x="819" y="132"/>
                  <a:pt x="818" y="130"/>
                  <a:pt x="816" y="129"/>
                </a:cubicBezTo>
                <a:lnTo>
                  <a:pt x="651" y="2"/>
                </a:lnTo>
                <a:cubicBezTo>
                  <a:pt x="649" y="0"/>
                  <a:pt x="646" y="0"/>
                  <a:pt x="643" y="2"/>
                </a:cubicBezTo>
                <a:cubicBezTo>
                  <a:pt x="641" y="4"/>
                  <a:pt x="640" y="7"/>
                  <a:pt x="641" y="10"/>
                </a:cubicBezTo>
                <a:lnTo>
                  <a:pt x="669" y="80"/>
                </a:lnTo>
                <a:cubicBezTo>
                  <a:pt x="485" y="89"/>
                  <a:pt x="418" y="182"/>
                  <a:pt x="364" y="258"/>
                </a:cubicBezTo>
                <a:cubicBezTo>
                  <a:pt x="315" y="326"/>
                  <a:pt x="276" y="381"/>
                  <a:pt x="150" y="386"/>
                </a:cubicBezTo>
                <a:lnTo>
                  <a:pt x="178" y="318"/>
                </a:lnTo>
                <a:cubicBezTo>
                  <a:pt x="179" y="315"/>
                  <a:pt x="178" y="312"/>
                  <a:pt x="175" y="310"/>
                </a:cubicBezTo>
                <a:cubicBezTo>
                  <a:pt x="174" y="309"/>
                  <a:pt x="173" y="309"/>
                  <a:pt x="171" y="309"/>
                </a:cubicBezTo>
                <a:cubicBezTo>
                  <a:pt x="170" y="309"/>
                  <a:pt x="168" y="309"/>
                  <a:pt x="167" y="310"/>
                </a:cubicBezTo>
                <a:lnTo>
                  <a:pt x="2" y="437"/>
                </a:lnTo>
                <a:cubicBezTo>
                  <a:pt x="1" y="438"/>
                  <a:pt x="0" y="440"/>
                  <a:pt x="0" y="442"/>
                </a:cubicBezTo>
                <a:cubicBezTo>
                  <a:pt x="0" y="444"/>
                  <a:pt x="1" y="446"/>
                  <a:pt x="2" y="447"/>
                </a:cubicBezTo>
                <a:lnTo>
                  <a:pt x="167" y="574"/>
                </a:lnTo>
                <a:cubicBezTo>
                  <a:pt x="170" y="576"/>
                  <a:pt x="173" y="576"/>
                  <a:pt x="175" y="574"/>
                </a:cubicBezTo>
                <a:cubicBezTo>
                  <a:pt x="178" y="572"/>
                  <a:pt x="179" y="569"/>
                  <a:pt x="177" y="566"/>
                </a:cubicBezTo>
                <a:lnTo>
                  <a:pt x="150" y="497"/>
                </a:lnTo>
                <a:cubicBezTo>
                  <a:pt x="333" y="490"/>
                  <a:pt x="400" y="397"/>
                  <a:pt x="454" y="322"/>
                </a:cubicBezTo>
                <a:close/>
                <a:moveTo>
                  <a:pt x="167" y="266"/>
                </a:moveTo>
                <a:cubicBezTo>
                  <a:pt x="168" y="267"/>
                  <a:pt x="170" y="267"/>
                  <a:pt x="171" y="267"/>
                </a:cubicBezTo>
                <a:cubicBezTo>
                  <a:pt x="173" y="267"/>
                  <a:pt x="174" y="267"/>
                  <a:pt x="175" y="266"/>
                </a:cubicBezTo>
                <a:cubicBezTo>
                  <a:pt x="178" y="264"/>
                  <a:pt x="179" y="261"/>
                  <a:pt x="178" y="258"/>
                </a:cubicBezTo>
                <a:lnTo>
                  <a:pt x="151" y="190"/>
                </a:lnTo>
                <a:cubicBezTo>
                  <a:pt x="244" y="196"/>
                  <a:pt x="290" y="228"/>
                  <a:pt x="327" y="272"/>
                </a:cubicBezTo>
                <a:cubicBezTo>
                  <a:pt x="334" y="264"/>
                  <a:pt x="340" y="255"/>
                  <a:pt x="347" y="245"/>
                </a:cubicBezTo>
                <a:cubicBezTo>
                  <a:pt x="361" y="226"/>
                  <a:pt x="376" y="204"/>
                  <a:pt x="395" y="183"/>
                </a:cubicBezTo>
                <a:cubicBezTo>
                  <a:pt x="345" y="131"/>
                  <a:pt x="275" y="86"/>
                  <a:pt x="150" y="80"/>
                </a:cubicBezTo>
                <a:lnTo>
                  <a:pt x="178" y="10"/>
                </a:lnTo>
                <a:cubicBezTo>
                  <a:pt x="179" y="7"/>
                  <a:pt x="178" y="4"/>
                  <a:pt x="175" y="2"/>
                </a:cubicBezTo>
                <a:cubicBezTo>
                  <a:pt x="173" y="0"/>
                  <a:pt x="170" y="0"/>
                  <a:pt x="167" y="2"/>
                </a:cubicBezTo>
                <a:lnTo>
                  <a:pt x="2" y="129"/>
                </a:lnTo>
                <a:cubicBezTo>
                  <a:pt x="1" y="130"/>
                  <a:pt x="0" y="132"/>
                  <a:pt x="0" y="134"/>
                </a:cubicBezTo>
                <a:cubicBezTo>
                  <a:pt x="0" y="136"/>
                  <a:pt x="1" y="138"/>
                  <a:pt x="2" y="139"/>
                </a:cubicBezTo>
                <a:lnTo>
                  <a:pt x="167" y="266"/>
                </a:lnTo>
                <a:close/>
                <a:moveTo>
                  <a:pt x="816" y="437"/>
                </a:moveTo>
                <a:cubicBezTo>
                  <a:pt x="818" y="438"/>
                  <a:pt x="819" y="440"/>
                  <a:pt x="819" y="442"/>
                </a:cubicBezTo>
                <a:cubicBezTo>
                  <a:pt x="819" y="444"/>
                  <a:pt x="818" y="446"/>
                  <a:pt x="816" y="447"/>
                </a:cubicBezTo>
                <a:lnTo>
                  <a:pt x="651" y="574"/>
                </a:lnTo>
                <a:cubicBezTo>
                  <a:pt x="649" y="576"/>
                  <a:pt x="646" y="576"/>
                  <a:pt x="643" y="574"/>
                </a:cubicBezTo>
                <a:cubicBezTo>
                  <a:pt x="641" y="572"/>
                  <a:pt x="640" y="569"/>
                  <a:pt x="641" y="566"/>
                </a:cubicBezTo>
                <a:lnTo>
                  <a:pt x="668" y="497"/>
                </a:lnTo>
                <a:cubicBezTo>
                  <a:pt x="544" y="492"/>
                  <a:pt x="473" y="448"/>
                  <a:pt x="424" y="396"/>
                </a:cubicBezTo>
                <a:cubicBezTo>
                  <a:pt x="442" y="375"/>
                  <a:pt x="457" y="354"/>
                  <a:pt x="471" y="334"/>
                </a:cubicBezTo>
                <a:cubicBezTo>
                  <a:pt x="478" y="325"/>
                  <a:pt x="485" y="315"/>
                  <a:pt x="491" y="307"/>
                </a:cubicBezTo>
                <a:cubicBezTo>
                  <a:pt x="529" y="351"/>
                  <a:pt x="575" y="382"/>
                  <a:pt x="668" y="386"/>
                </a:cubicBezTo>
                <a:lnTo>
                  <a:pt x="641" y="318"/>
                </a:lnTo>
                <a:cubicBezTo>
                  <a:pt x="640" y="315"/>
                  <a:pt x="641" y="312"/>
                  <a:pt x="643" y="310"/>
                </a:cubicBezTo>
                <a:cubicBezTo>
                  <a:pt x="644" y="309"/>
                  <a:pt x="646" y="309"/>
                  <a:pt x="647" y="309"/>
                </a:cubicBezTo>
                <a:cubicBezTo>
                  <a:pt x="649" y="309"/>
                  <a:pt x="650" y="309"/>
                  <a:pt x="651" y="310"/>
                </a:cubicBezTo>
                <a:lnTo>
                  <a:pt x="816" y="437"/>
                </a:lnTo>
                <a:close/>
              </a:path>
            </a:pathLst>
          </a:custGeom>
          <a:solidFill>
            <a:srgbClr val="16A08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AEE4F01-05EE-4EA8-8BC1-327FFD4B4564}"/>
              </a:ext>
            </a:extLst>
          </p:cNvPr>
          <p:cNvCxnSpPr>
            <a:cxnSpLocks/>
          </p:cNvCxnSpPr>
          <p:nvPr/>
        </p:nvCxnSpPr>
        <p:spPr>
          <a:xfrm flipH="1" flipV="1">
            <a:off x="3309120" y="3168222"/>
            <a:ext cx="853342" cy="66919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7048DB53-B97B-4149-BE54-D72A4357CF68}"/>
              </a:ext>
            </a:extLst>
          </p:cNvPr>
          <p:cNvCxnSpPr>
            <a:cxnSpLocks/>
          </p:cNvCxnSpPr>
          <p:nvPr/>
        </p:nvCxnSpPr>
        <p:spPr>
          <a:xfrm flipH="1">
            <a:off x="3357514" y="4056163"/>
            <a:ext cx="858644" cy="44829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id="{103580FA-053C-425E-86EE-78DEDA44EB60}"/>
              </a:ext>
            </a:extLst>
          </p:cNvPr>
          <p:cNvSpPr/>
          <p:nvPr/>
        </p:nvSpPr>
        <p:spPr>
          <a:xfrm>
            <a:off x="2586704" y="4570797"/>
            <a:ext cx="599386" cy="598830"/>
          </a:xfrm>
          <a:prstGeom prst="ellipse">
            <a:avLst/>
          </a:prstGeom>
          <a:noFill/>
          <a:ln w="25400">
            <a:solidFill>
              <a:srgbClr val="2980B9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F0D03CF-C4FD-4077-93EA-E80A9A3C7917}"/>
              </a:ext>
            </a:extLst>
          </p:cNvPr>
          <p:cNvSpPr/>
          <p:nvPr/>
        </p:nvSpPr>
        <p:spPr>
          <a:xfrm>
            <a:off x="1136893" y="4679941"/>
            <a:ext cx="129394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088178"/>
            <a:r>
              <a:rPr lang="en-ID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Retail Sales </a:t>
            </a:r>
          </a:p>
          <a:p>
            <a:pPr algn="r" defTabSz="1088178"/>
            <a:r>
              <a:rPr lang="en-ID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and Distribution</a:t>
            </a:r>
            <a:endParaRPr lang="en-US" sz="1200" b="1" dirty="0">
              <a:solidFill>
                <a:srgbClr val="2C3E50"/>
              </a:solidFill>
              <a:latin typeface="Lato" panose="020F0502020204030203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9" name="Freeform 100">
            <a:extLst>
              <a:ext uri="{FF2B5EF4-FFF2-40B4-BE49-F238E27FC236}">
                <a16:creationId xmlns:a16="http://schemas.microsoft.com/office/drawing/2014/main" id="{85428C52-2138-49EF-9B97-60F311F50369}"/>
              </a:ext>
            </a:extLst>
          </p:cNvPr>
          <p:cNvSpPr>
            <a:spLocks noEditPoints="1"/>
          </p:cNvSpPr>
          <p:nvPr/>
        </p:nvSpPr>
        <p:spPr bwMode="auto">
          <a:xfrm>
            <a:off x="2749651" y="4719332"/>
            <a:ext cx="285227" cy="290829"/>
          </a:xfrm>
          <a:custGeom>
            <a:avLst/>
            <a:gdLst>
              <a:gd name="T0" fmla="*/ 700 w 740"/>
              <a:gd name="T1" fmla="*/ 478 h 835"/>
              <a:gd name="T2" fmla="*/ 567 w 740"/>
              <a:gd name="T3" fmla="*/ 478 h 835"/>
              <a:gd name="T4" fmla="*/ 672 w 740"/>
              <a:gd name="T5" fmla="*/ 658 h 835"/>
              <a:gd name="T6" fmla="*/ 567 w 740"/>
              <a:gd name="T7" fmla="*/ 645 h 835"/>
              <a:gd name="T8" fmla="*/ 528 w 740"/>
              <a:gd name="T9" fmla="*/ 742 h 835"/>
              <a:gd name="T10" fmla="*/ 376 w 740"/>
              <a:gd name="T11" fmla="*/ 508 h 835"/>
              <a:gd name="T12" fmla="*/ 225 w 740"/>
              <a:gd name="T13" fmla="*/ 742 h 835"/>
              <a:gd name="T14" fmla="*/ 185 w 740"/>
              <a:gd name="T15" fmla="*/ 645 h 835"/>
              <a:gd name="T16" fmla="*/ 81 w 740"/>
              <a:gd name="T17" fmla="*/ 658 h 835"/>
              <a:gd name="T18" fmla="*/ 186 w 740"/>
              <a:gd name="T19" fmla="*/ 478 h 835"/>
              <a:gd name="T20" fmla="*/ 41 w 740"/>
              <a:gd name="T21" fmla="*/ 478 h 835"/>
              <a:gd name="T22" fmla="*/ 41 w 740"/>
              <a:gd name="T23" fmla="*/ 835 h 835"/>
              <a:gd name="T24" fmla="*/ 700 w 740"/>
              <a:gd name="T25" fmla="*/ 835 h 835"/>
              <a:gd name="T26" fmla="*/ 700 w 740"/>
              <a:gd name="T27" fmla="*/ 478 h 835"/>
              <a:gd name="T28" fmla="*/ 740 w 740"/>
              <a:gd name="T29" fmla="*/ 276 h 835"/>
              <a:gd name="T30" fmla="*/ 0 w 740"/>
              <a:gd name="T31" fmla="*/ 276 h 835"/>
              <a:gd name="T32" fmla="*/ 0 w 740"/>
              <a:gd name="T33" fmla="*/ 457 h 835"/>
              <a:gd name="T34" fmla="*/ 47 w 740"/>
              <a:gd name="T35" fmla="*/ 457 h 835"/>
              <a:gd name="T36" fmla="*/ 699 w 740"/>
              <a:gd name="T37" fmla="*/ 457 h 835"/>
              <a:gd name="T38" fmla="*/ 740 w 740"/>
              <a:gd name="T39" fmla="*/ 457 h 835"/>
              <a:gd name="T40" fmla="*/ 740 w 740"/>
              <a:gd name="T41" fmla="*/ 276 h 835"/>
              <a:gd name="T42" fmla="*/ 315 w 740"/>
              <a:gd name="T43" fmla="*/ 72 h 835"/>
              <a:gd name="T44" fmla="*/ 339 w 740"/>
              <a:gd name="T45" fmla="*/ 76 h 835"/>
              <a:gd name="T46" fmla="*/ 356 w 740"/>
              <a:gd name="T47" fmla="*/ 96 h 835"/>
              <a:gd name="T48" fmla="*/ 370 w 740"/>
              <a:gd name="T49" fmla="*/ 113 h 835"/>
              <a:gd name="T50" fmla="*/ 384 w 740"/>
              <a:gd name="T51" fmla="*/ 96 h 835"/>
              <a:gd name="T52" fmla="*/ 402 w 740"/>
              <a:gd name="T53" fmla="*/ 76 h 835"/>
              <a:gd name="T54" fmla="*/ 425 w 740"/>
              <a:gd name="T55" fmla="*/ 72 h 835"/>
              <a:gd name="T56" fmla="*/ 425 w 740"/>
              <a:gd name="T57" fmla="*/ 79 h 835"/>
              <a:gd name="T58" fmla="*/ 435 w 740"/>
              <a:gd name="T59" fmla="*/ 66 h 835"/>
              <a:gd name="T60" fmla="*/ 501 w 740"/>
              <a:gd name="T61" fmla="*/ 9 h 835"/>
              <a:gd name="T62" fmla="*/ 563 w 740"/>
              <a:gd name="T63" fmla="*/ 42 h 835"/>
              <a:gd name="T64" fmla="*/ 516 w 740"/>
              <a:gd name="T65" fmla="*/ 197 h 835"/>
              <a:gd name="T66" fmla="*/ 431 w 740"/>
              <a:gd name="T67" fmla="*/ 250 h 835"/>
              <a:gd name="T68" fmla="*/ 309 w 740"/>
              <a:gd name="T69" fmla="*/ 250 h 835"/>
              <a:gd name="T70" fmla="*/ 224 w 740"/>
              <a:gd name="T71" fmla="*/ 197 h 835"/>
              <a:gd name="T72" fmla="*/ 177 w 740"/>
              <a:gd name="T73" fmla="*/ 42 h 835"/>
              <a:gd name="T74" fmla="*/ 239 w 740"/>
              <a:gd name="T75" fmla="*/ 9 h 835"/>
              <a:gd name="T76" fmla="*/ 305 w 740"/>
              <a:gd name="T77" fmla="*/ 66 h 835"/>
              <a:gd name="T78" fmla="*/ 315 w 740"/>
              <a:gd name="T79" fmla="*/ 79 h 835"/>
              <a:gd name="T80" fmla="*/ 315 w 740"/>
              <a:gd name="T81" fmla="*/ 72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40" h="835">
                <a:moveTo>
                  <a:pt x="700" y="478"/>
                </a:moveTo>
                <a:lnTo>
                  <a:pt x="567" y="478"/>
                </a:lnTo>
                <a:lnTo>
                  <a:pt x="672" y="658"/>
                </a:lnTo>
                <a:lnTo>
                  <a:pt x="567" y="645"/>
                </a:lnTo>
                <a:lnTo>
                  <a:pt x="528" y="742"/>
                </a:lnTo>
                <a:lnTo>
                  <a:pt x="376" y="508"/>
                </a:lnTo>
                <a:lnTo>
                  <a:pt x="225" y="742"/>
                </a:lnTo>
                <a:lnTo>
                  <a:pt x="185" y="645"/>
                </a:lnTo>
                <a:lnTo>
                  <a:pt x="81" y="658"/>
                </a:lnTo>
                <a:lnTo>
                  <a:pt x="186" y="478"/>
                </a:lnTo>
                <a:lnTo>
                  <a:pt x="41" y="478"/>
                </a:lnTo>
                <a:lnTo>
                  <a:pt x="41" y="835"/>
                </a:lnTo>
                <a:lnTo>
                  <a:pt x="700" y="835"/>
                </a:lnTo>
                <a:lnTo>
                  <a:pt x="700" y="478"/>
                </a:lnTo>
                <a:close/>
                <a:moveTo>
                  <a:pt x="740" y="276"/>
                </a:moveTo>
                <a:lnTo>
                  <a:pt x="0" y="276"/>
                </a:lnTo>
                <a:lnTo>
                  <a:pt x="0" y="457"/>
                </a:lnTo>
                <a:lnTo>
                  <a:pt x="47" y="457"/>
                </a:lnTo>
                <a:lnTo>
                  <a:pt x="699" y="457"/>
                </a:lnTo>
                <a:lnTo>
                  <a:pt x="740" y="457"/>
                </a:lnTo>
                <a:lnTo>
                  <a:pt x="740" y="276"/>
                </a:lnTo>
                <a:close/>
                <a:moveTo>
                  <a:pt x="315" y="72"/>
                </a:moveTo>
                <a:cubicBezTo>
                  <a:pt x="317" y="50"/>
                  <a:pt x="332" y="69"/>
                  <a:pt x="339" y="76"/>
                </a:cubicBezTo>
                <a:cubicBezTo>
                  <a:pt x="345" y="83"/>
                  <a:pt x="351" y="89"/>
                  <a:pt x="356" y="96"/>
                </a:cubicBezTo>
                <a:cubicBezTo>
                  <a:pt x="361" y="102"/>
                  <a:pt x="366" y="107"/>
                  <a:pt x="370" y="113"/>
                </a:cubicBezTo>
                <a:cubicBezTo>
                  <a:pt x="375" y="107"/>
                  <a:pt x="379" y="102"/>
                  <a:pt x="384" y="96"/>
                </a:cubicBezTo>
                <a:cubicBezTo>
                  <a:pt x="390" y="89"/>
                  <a:pt x="396" y="83"/>
                  <a:pt x="402" y="76"/>
                </a:cubicBezTo>
                <a:cubicBezTo>
                  <a:pt x="408" y="69"/>
                  <a:pt x="423" y="50"/>
                  <a:pt x="425" y="72"/>
                </a:cubicBezTo>
                <a:cubicBezTo>
                  <a:pt x="425" y="74"/>
                  <a:pt x="425" y="76"/>
                  <a:pt x="425" y="79"/>
                </a:cubicBezTo>
                <a:cubicBezTo>
                  <a:pt x="428" y="75"/>
                  <a:pt x="432" y="70"/>
                  <a:pt x="435" y="66"/>
                </a:cubicBezTo>
                <a:cubicBezTo>
                  <a:pt x="454" y="43"/>
                  <a:pt x="473" y="20"/>
                  <a:pt x="501" y="9"/>
                </a:cubicBezTo>
                <a:cubicBezTo>
                  <a:pt x="526" y="0"/>
                  <a:pt x="553" y="20"/>
                  <a:pt x="563" y="42"/>
                </a:cubicBezTo>
                <a:cubicBezTo>
                  <a:pt x="587" y="90"/>
                  <a:pt x="550" y="162"/>
                  <a:pt x="516" y="197"/>
                </a:cubicBezTo>
                <a:cubicBezTo>
                  <a:pt x="492" y="222"/>
                  <a:pt x="463" y="240"/>
                  <a:pt x="431" y="250"/>
                </a:cubicBezTo>
                <a:lnTo>
                  <a:pt x="309" y="250"/>
                </a:lnTo>
                <a:cubicBezTo>
                  <a:pt x="277" y="240"/>
                  <a:pt x="248" y="222"/>
                  <a:pt x="224" y="197"/>
                </a:cubicBezTo>
                <a:cubicBezTo>
                  <a:pt x="190" y="162"/>
                  <a:pt x="153" y="90"/>
                  <a:pt x="177" y="42"/>
                </a:cubicBezTo>
                <a:cubicBezTo>
                  <a:pt x="187" y="20"/>
                  <a:pt x="214" y="0"/>
                  <a:pt x="239" y="9"/>
                </a:cubicBezTo>
                <a:cubicBezTo>
                  <a:pt x="268" y="20"/>
                  <a:pt x="286" y="43"/>
                  <a:pt x="305" y="66"/>
                </a:cubicBezTo>
                <a:cubicBezTo>
                  <a:pt x="309" y="70"/>
                  <a:pt x="312" y="75"/>
                  <a:pt x="315" y="79"/>
                </a:cubicBezTo>
                <a:cubicBezTo>
                  <a:pt x="315" y="76"/>
                  <a:pt x="315" y="74"/>
                  <a:pt x="315" y="72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AF83C95D-2E91-4525-A36E-D11650AC86F6}"/>
              </a:ext>
            </a:extLst>
          </p:cNvPr>
          <p:cNvCxnSpPr>
            <a:cxnSpLocks/>
          </p:cNvCxnSpPr>
          <p:nvPr/>
        </p:nvCxnSpPr>
        <p:spPr>
          <a:xfrm flipH="1">
            <a:off x="3342022" y="4178855"/>
            <a:ext cx="960715" cy="590203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9C325BF6-ADD0-4250-9B33-F93A9E973826}"/>
              </a:ext>
            </a:extLst>
          </p:cNvPr>
          <p:cNvSpPr/>
          <p:nvPr/>
        </p:nvSpPr>
        <p:spPr>
          <a:xfrm>
            <a:off x="7919513" y="1978948"/>
            <a:ext cx="599386" cy="598830"/>
          </a:xfrm>
          <a:prstGeom prst="ellipse">
            <a:avLst/>
          </a:prstGeom>
          <a:noFill/>
          <a:ln w="25400">
            <a:solidFill>
              <a:srgbClr val="BA7609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36" name="Freeform 171">
            <a:extLst>
              <a:ext uri="{FF2B5EF4-FFF2-40B4-BE49-F238E27FC236}">
                <a16:creationId xmlns:a16="http://schemas.microsoft.com/office/drawing/2014/main" id="{41EADE61-EDA2-4F49-8D0D-BD80F621BD4A}"/>
              </a:ext>
            </a:extLst>
          </p:cNvPr>
          <p:cNvSpPr>
            <a:spLocks noEditPoints="1"/>
          </p:cNvSpPr>
          <p:nvPr/>
        </p:nvSpPr>
        <p:spPr bwMode="auto">
          <a:xfrm>
            <a:off x="8063942" y="2139672"/>
            <a:ext cx="310529" cy="277382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rgbClr val="BA760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CA181B0D-615B-47C5-896A-3F11F3B0BC42}"/>
              </a:ext>
            </a:extLst>
          </p:cNvPr>
          <p:cNvSpPr/>
          <p:nvPr/>
        </p:nvSpPr>
        <p:spPr>
          <a:xfrm>
            <a:off x="7949878" y="2833557"/>
            <a:ext cx="599386" cy="598830"/>
          </a:xfrm>
          <a:prstGeom prst="ellipse">
            <a:avLst/>
          </a:prstGeom>
          <a:noFill/>
          <a:ln w="25400">
            <a:solidFill>
              <a:srgbClr val="9BBB59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55D9A4-6ABF-4FE5-99B8-C6DD93B6A18A}"/>
              </a:ext>
            </a:extLst>
          </p:cNvPr>
          <p:cNvSpPr/>
          <p:nvPr/>
        </p:nvSpPr>
        <p:spPr>
          <a:xfrm>
            <a:off x="7949878" y="3756749"/>
            <a:ext cx="599386" cy="598830"/>
          </a:xfrm>
          <a:prstGeom prst="ellipse">
            <a:avLst/>
          </a:prstGeom>
          <a:noFill/>
          <a:ln w="25400">
            <a:solidFill>
              <a:srgbClr val="16A085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57389AF8-7257-4CA3-A2A4-A2ABD9B5F70D}"/>
              </a:ext>
            </a:extLst>
          </p:cNvPr>
          <p:cNvSpPr/>
          <p:nvPr/>
        </p:nvSpPr>
        <p:spPr>
          <a:xfrm>
            <a:off x="7949878" y="4570797"/>
            <a:ext cx="599386" cy="598830"/>
          </a:xfrm>
          <a:prstGeom prst="ellipse">
            <a:avLst/>
          </a:prstGeom>
          <a:noFill/>
          <a:ln w="25400">
            <a:solidFill>
              <a:srgbClr val="2980B9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4FFBF0B-32C5-4174-AFB3-9ECD17633794}"/>
              </a:ext>
            </a:extLst>
          </p:cNvPr>
          <p:cNvCxnSpPr>
            <a:cxnSpLocks/>
          </p:cNvCxnSpPr>
          <p:nvPr/>
        </p:nvCxnSpPr>
        <p:spPr>
          <a:xfrm flipV="1">
            <a:off x="6923298" y="2367803"/>
            <a:ext cx="898534" cy="1210666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573DDA5-E928-4EC3-B409-BD4CD5FED574}"/>
              </a:ext>
            </a:extLst>
          </p:cNvPr>
          <p:cNvSpPr/>
          <p:nvPr/>
        </p:nvSpPr>
        <p:spPr>
          <a:xfrm>
            <a:off x="8663328" y="2047530"/>
            <a:ext cx="13195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Customs and </a:t>
            </a:r>
          </a:p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Bonded Services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0EE9750-B3D0-4372-B0E8-EF7A928B53D7}"/>
              </a:ext>
            </a:extLst>
          </p:cNvPr>
          <p:cNvSpPr/>
          <p:nvPr/>
        </p:nvSpPr>
        <p:spPr>
          <a:xfrm>
            <a:off x="8663328" y="2850367"/>
            <a:ext cx="14734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Trade Automation </a:t>
            </a:r>
          </a:p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Services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CCCE480-2EB4-4CD7-90CF-F873F4267F02}"/>
              </a:ext>
            </a:extLst>
          </p:cNvPr>
          <p:cNvSpPr/>
          <p:nvPr/>
        </p:nvSpPr>
        <p:spPr>
          <a:xfrm>
            <a:off x="8663328" y="3917664"/>
            <a:ext cx="153439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Freight Forwarding 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3797068-488E-463D-A0E4-5C0FD1B9D229}"/>
              </a:ext>
            </a:extLst>
          </p:cNvPr>
          <p:cNvSpPr/>
          <p:nvPr/>
        </p:nvSpPr>
        <p:spPr>
          <a:xfrm>
            <a:off x="8663328" y="4715578"/>
            <a:ext cx="10647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Road Freight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898AF54C-69D8-4CA1-87FB-602BAED9D6EF}"/>
              </a:ext>
            </a:extLst>
          </p:cNvPr>
          <p:cNvSpPr/>
          <p:nvPr/>
        </p:nvSpPr>
        <p:spPr>
          <a:xfrm>
            <a:off x="2586704" y="5384845"/>
            <a:ext cx="599386" cy="598830"/>
          </a:xfrm>
          <a:prstGeom prst="ellipse">
            <a:avLst/>
          </a:prstGeom>
          <a:noFill/>
          <a:ln w="25400">
            <a:solidFill>
              <a:srgbClr val="A36AAD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F4085E9-F57D-418E-B5E3-278D3C4616B3}"/>
              </a:ext>
            </a:extLst>
          </p:cNvPr>
          <p:cNvSpPr/>
          <p:nvPr/>
        </p:nvSpPr>
        <p:spPr>
          <a:xfrm>
            <a:off x="1348489" y="5493989"/>
            <a:ext cx="10823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088178"/>
            <a:r>
              <a:rPr lang="en-ID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Supply Chain</a:t>
            </a:r>
          </a:p>
          <a:p>
            <a:pPr algn="r" defTabSz="1088178"/>
            <a:r>
              <a:rPr lang="en-ID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Solutions</a:t>
            </a:r>
            <a:endParaRPr lang="en-US" sz="1200" b="1" dirty="0">
              <a:solidFill>
                <a:srgbClr val="2C3E50"/>
              </a:solidFill>
              <a:latin typeface="Lato" panose="020F0502020204030203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2" name="Freeform 100">
            <a:extLst>
              <a:ext uri="{FF2B5EF4-FFF2-40B4-BE49-F238E27FC236}">
                <a16:creationId xmlns:a16="http://schemas.microsoft.com/office/drawing/2014/main" id="{3CD6D66A-3C0A-40AC-819F-FB3EC8F19D30}"/>
              </a:ext>
            </a:extLst>
          </p:cNvPr>
          <p:cNvSpPr>
            <a:spLocks noEditPoints="1"/>
          </p:cNvSpPr>
          <p:nvPr/>
        </p:nvSpPr>
        <p:spPr bwMode="auto">
          <a:xfrm>
            <a:off x="2749651" y="5533380"/>
            <a:ext cx="285227" cy="290829"/>
          </a:xfrm>
          <a:custGeom>
            <a:avLst/>
            <a:gdLst>
              <a:gd name="T0" fmla="*/ 700 w 740"/>
              <a:gd name="T1" fmla="*/ 478 h 835"/>
              <a:gd name="T2" fmla="*/ 567 w 740"/>
              <a:gd name="T3" fmla="*/ 478 h 835"/>
              <a:gd name="T4" fmla="*/ 672 w 740"/>
              <a:gd name="T5" fmla="*/ 658 h 835"/>
              <a:gd name="T6" fmla="*/ 567 w 740"/>
              <a:gd name="T7" fmla="*/ 645 h 835"/>
              <a:gd name="T8" fmla="*/ 528 w 740"/>
              <a:gd name="T9" fmla="*/ 742 h 835"/>
              <a:gd name="T10" fmla="*/ 376 w 740"/>
              <a:gd name="T11" fmla="*/ 508 h 835"/>
              <a:gd name="T12" fmla="*/ 225 w 740"/>
              <a:gd name="T13" fmla="*/ 742 h 835"/>
              <a:gd name="T14" fmla="*/ 185 w 740"/>
              <a:gd name="T15" fmla="*/ 645 h 835"/>
              <a:gd name="T16" fmla="*/ 81 w 740"/>
              <a:gd name="T17" fmla="*/ 658 h 835"/>
              <a:gd name="T18" fmla="*/ 186 w 740"/>
              <a:gd name="T19" fmla="*/ 478 h 835"/>
              <a:gd name="T20" fmla="*/ 41 w 740"/>
              <a:gd name="T21" fmla="*/ 478 h 835"/>
              <a:gd name="T22" fmla="*/ 41 w 740"/>
              <a:gd name="T23" fmla="*/ 835 h 835"/>
              <a:gd name="T24" fmla="*/ 700 w 740"/>
              <a:gd name="T25" fmla="*/ 835 h 835"/>
              <a:gd name="T26" fmla="*/ 700 w 740"/>
              <a:gd name="T27" fmla="*/ 478 h 835"/>
              <a:gd name="T28" fmla="*/ 740 w 740"/>
              <a:gd name="T29" fmla="*/ 276 h 835"/>
              <a:gd name="T30" fmla="*/ 0 w 740"/>
              <a:gd name="T31" fmla="*/ 276 h 835"/>
              <a:gd name="T32" fmla="*/ 0 w 740"/>
              <a:gd name="T33" fmla="*/ 457 h 835"/>
              <a:gd name="T34" fmla="*/ 47 w 740"/>
              <a:gd name="T35" fmla="*/ 457 h 835"/>
              <a:gd name="T36" fmla="*/ 699 w 740"/>
              <a:gd name="T37" fmla="*/ 457 h 835"/>
              <a:gd name="T38" fmla="*/ 740 w 740"/>
              <a:gd name="T39" fmla="*/ 457 h 835"/>
              <a:gd name="T40" fmla="*/ 740 w 740"/>
              <a:gd name="T41" fmla="*/ 276 h 835"/>
              <a:gd name="T42" fmla="*/ 315 w 740"/>
              <a:gd name="T43" fmla="*/ 72 h 835"/>
              <a:gd name="T44" fmla="*/ 339 w 740"/>
              <a:gd name="T45" fmla="*/ 76 h 835"/>
              <a:gd name="T46" fmla="*/ 356 w 740"/>
              <a:gd name="T47" fmla="*/ 96 h 835"/>
              <a:gd name="T48" fmla="*/ 370 w 740"/>
              <a:gd name="T49" fmla="*/ 113 h 835"/>
              <a:gd name="T50" fmla="*/ 384 w 740"/>
              <a:gd name="T51" fmla="*/ 96 h 835"/>
              <a:gd name="T52" fmla="*/ 402 w 740"/>
              <a:gd name="T53" fmla="*/ 76 h 835"/>
              <a:gd name="T54" fmla="*/ 425 w 740"/>
              <a:gd name="T55" fmla="*/ 72 h 835"/>
              <a:gd name="T56" fmla="*/ 425 w 740"/>
              <a:gd name="T57" fmla="*/ 79 h 835"/>
              <a:gd name="T58" fmla="*/ 435 w 740"/>
              <a:gd name="T59" fmla="*/ 66 h 835"/>
              <a:gd name="T60" fmla="*/ 501 w 740"/>
              <a:gd name="T61" fmla="*/ 9 h 835"/>
              <a:gd name="T62" fmla="*/ 563 w 740"/>
              <a:gd name="T63" fmla="*/ 42 h 835"/>
              <a:gd name="T64" fmla="*/ 516 w 740"/>
              <a:gd name="T65" fmla="*/ 197 h 835"/>
              <a:gd name="T66" fmla="*/ 431 w 740"/>
              <a:gd name="T67" fmla="*/ 250 h 835"/>
              <a:gd name="T68" fmla="*/ 309 w 740"/>
              <a:gd name="T69" fmla="*/ 250 h 835"/>
              <a:gd name="T70" fmla="*/ 224 w 740"/>
              <a:gd name="T71" fmla="*/ 197 h 835"/>
              <a:gd name="T72" fmla="*/ 177 w 740"/>
              <a:gd name="T73" fmla="*/ 42 h 835"/>
              <a:gd name="T74" fmla="*/ 239 w 740"/>
              <a:gd name="T75" fmla="*/ 9 h 835"/>
              <a:gd name="T76" fmla="*/ 305 w 740"/>
              <a:gd name="T77" fmla="*/ 66 h 835"/>
              <a:gd name="T78" fmla="*/ 315 w 740"/>
              <a:gd name="T79" fmla="*/ 79 h 835"/>
              <a:gd name="T80" fmla="*/ 315 w 740"/>
              <a:gd name="T81" fmla="*/ 72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40" h="835">
                <a:moveTo>
                  <a:pt x="700" y="478"/>
                </a:moveTo>
                <a:lnTo>
                  <a:pt x="567" y="478"/>
                </a:lnTo>
                <a:lnTo>
                  <a:pt x="672" y="658"/>
                </a:lnTo>
                <a:lnTo>
                  <a:pt x="567" y="645"/>
                </a:lnTo>
                <a:lnTo>
                  <a:pt x="528" y="742"/>
                </a:lnTo>
                <a:lnTo>
                  <a:pt x="376" y="508"/>
                </a:lnTo>
                <a:lnTo>
                  <a:pt x="225" y="742"/>
                </a:lnTo>
                <a:lnTo>
                  <a:pt x="185" y="645"/>
                </a:lnTo>
                <a:lnTo>
                  <a:pt x="81" y="658"/>
                </a:lnTo>
                <a:lnTo>
                  <a:pt x="186" y="478"/>
                </a:lnTo>
                <a:lnTo>
                  <a:pt x="41" y="478"/>
                </a:lnTo>
                <a:lnTo>
                  <a:pt x="41" y="835"/>
                </a:lnTo>
                <a:lnTo>
                  <a:pt x="700" y="835"/>
                </a:lnTo>
                <a:lnTo>
                  <a:pt x="700" y="478"/>
                </a:lnTo>
                <a:close/>
                <a:moveTo>
                  <a:pt x="740" y="276"/>
                </a:moveTo>
                <a:lnTo>
                  <a:pt x="0" y="276"/>
                </a:lnTo>
                <a:lnTo>
                  <a:pt x="0" y="457"/>
                </a:lnTo>
                <a:lnTo>
                  <a:pt x="47" y="457"/>
                </a:lnTo>
                <a:lnTo>
                  <a:pt x="699" y="457"/>
                </a:lnTo>
                <a:lnTo>
                  <a:pt x="740" y="457"/>
                </a:lnTo>
                <a:lnTo>
                  <a:pt x="740" y="276"/>
                </a:lnTo>
                <a:close/>
                <a:moveTo>
                  <a:pt x="315" y="72"/>
                </a:moveTo>
                <a:cubicBezTo>
                  <a:pt x="317" y="50"/>
                  <a:pt x="332" y="69"/>
                  <a:pt x="339" y="76"/>
                </a:cubicBezTo>
                <a:cubicBezTo>
                  <a:pt x="345" y="83"/>
                  <a:pt x="351" y="89"/>
                  <a:pt x="356" y="96"/>
                </a:cubicBezTo>
                <a:cubicBezTo>
                  <a:pt x="361" y="102"/>
                  <a:pt x="366" y="107"/>
                  <a:pt x="370" y="113"/>
                </a:cubicBezTo>
                <a:cubicBezTo>
                  <a:pt x="375" y="107"/>
                  <a:pt x="379" y="102"/>
                  <a:pt x="384" y="96"/>
                </a:cubicBezTo>
                <a:cubicBezTo>
                  <a:pt x="390" y="89"/>
                  <a:pt x="396" y="83"/>
                  <a:pt x="402" y="76"/>
                </a:cubicBezTo>
                <a:cubicBezTo>
                  <a:pt x="408" y="69"/>
                  <a:pt x="423" y="50"/>
                  <a:pt x="425" y="72"/>
                </a:cubicBezTo>
                <a:cubicBezTo>
                  <a:pt x="425" y="74"/>
                  <a:pt x="425" y="76"/>
                  <a:pt x="425" y="79"/>
                </a:cubicBezTo>
                <a:cubicBezTo>
                  <a:pt x="428" y="75"/>
                  <a:pt x="432" y="70"/>
                  <a:pt x="435" y="66"/>
                </a:cubicBezTo>
                <a:cubicBezTo>
                  <a:pt x="454" y="43"/>
                  <a:pt x="473" y="20"/>
                  <a:pt x="501" y="9"/>
                </a:cubicBezTo>
                <a:cubicBezTo>
                  <a:pt x="526" y="0"/>
                  <a:pt x="553" y="20"/>
                  <a:pt x="563" y="42"/>
                </a:cubicBezTo>
                <a:cubicBezTo>
                  <a:pt x="587" y="90"/>
                  <a:pt x="550" y="162"/>
                  <a:pt x="516" y="197"/>
                </a:cubicBezTo>
                <a:cubicBezTo>
                  <a:pt x="492" y="222"/>
                  <a:pt x="463" y="240"/>
                  <a:pt x="431" y="250"/>
                </a:cubicBezTo>
                <a:lnTo>
                  <a:pt x="309" y="250"/>
                </a:lnTo>
                <a:cubicBezTo>
                  <a:pt x="277" y="240"/>
                  <a:pt x="248" y="222"/>
                  <a:pt x="224" y="197"/>
                </a:cubicBezTo>
                <a:cubicBezTo>
                  <a:pt x="190" y="162"/>
                  <a:pt x="153" y="90"/>
                  <a:pt x="177" y="42"/>
                </a:cubicBezTo>
                <a:cubicBezTo>
                  <a:pt x="187" y="20"/>
                  <a:pt x="214" y="0"/>
                  <a:pt x="239" y="9"/>
                </a:cubicBezTo>
                <a:cubicBezTo>
                  <a:pt x="268" y="20"/>
                  <a:pt x="286" y="43"/>
                  <a:pt x="305" y="66"/>
                </a:cubicBezTo>
                <a:cubicBezTo>
                  <a:pt x="309" y="70"/>
                  <a:pt x="312" y="75"/>
                  <a:pt x="315" y="79"/>
                </a:cubicBezTo>
                <a:cubicBezTo>
                  <a:pt x="315" y="76"/>
                  <a:pt x="315" y="74"/>
                  <a:pt x="315" y="72"/>
                </a:cubicBezTo>
                <a:close/>
              </a:path>
            </a:pathLst>
          </a:custGeom>
          <a:solidFill>
            <a:srgbClr val="A36AAD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16FACAD-7A0B-4A0E-AF7F-ED7EE2B5FD24}"/>
              </a:ext>
            </a:extLst>
          </p:cNvPr>
          <p:cNvSpPr/>
          <p:nvPr/>
        </p:nvSpPr>
        <p:spPr>
          <a:xfrm>
            <a:off x="7919513" y="5391127"/>
            <a:ext cx="599386" cy="598830"/>
          </a:xfrm>
          <a:prstGeom prst="ellipse">
            <a:avLst/>
          </a:prstGeom>
          <a:noFill/>
          <a:ln w="25400">
            <a:solidFill>
              <a:srgbClr val="A36AAD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6D22F2-3439-4385-981F-FE76B9E1001B}"/>
              </a:ext>
            </a:extLst>
          </p:cNvPr>
          <p:cNvSpPr/>
          <p:nvPr/>
        </p:nvSpPr>
        <p:spPr>
          <a:xfrm>
            <a:off x="8632963" y="5535908"/>
            <a:ext cx="194636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System And Technologies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22A7E15C-91BA-40DC-B120-7063FE1BEFE1}"/>
              </a:ext>
            </a:extLst>
          </p:cNvPr>
          <p:cNvCxnSpPr>
            <a:cxnSpLocks/>
          </p:cNvCxnSpPr>
          <p:nvPr/>
        </p:nvCxnSpPr>
        <p:spPr>
          <a:xfrm flipH="1">
            <a:off x="3255444" y="4355579"/>
            <a:ext cx="1076929" cy="1253406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E2F7E1E2-2BA8-4B6C-8078-A2E37CD5CC28}"/>
              </a:ext>
            </a:extLst>
          </p:cNvPr>
          <p:cNvCxnSpPr>
            <a:cxnSpLocks/>
          </p:cNvCxnSpPr>
          <p:nvPr/>
        </p:nvCxnSpPr>
        <p:spPr>
          <a:xfrm flipV="1">
            <a:off x="6953663" y="3219701"/>
            <a:ext cx="851786" cy="537048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8F02EF1-A214-43A2-ACEE-9E7D411749A3}"/>
              </a:ext>
            </a:extLst>
          </p:cNvPr>
          <p:cNvCxnSpPr>
            <a:cxnSpLocks/>
          </p:cNvCxnSpPr>
          <p:nvPr/>
        </p:nvCxnSpPr>
        <p:spPr>
          <a:xfrm flipV="1">
            <a:off x="6966735" y="4071599"/>
            <a:ext cx="869079" cy="107256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2B4E42D-714D-4ECB-929B-DD684BD5E84F}"/>
              </a:ext>
            </a:extLst>
          </p:cNvPr>
          <p:cNvCxnSpPr>
            <a:cxnSpLocks/>
          </p:cNvCxnSpPr>
          <p:nvPr/>
        </p:nvCxnSpPr>
        <p:spPr>
          <a:xfrm>
            <a:off x="6966735" y="4430367"/>
            <a:ext cx="892894" cy="338691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BB873DC-4D50-4F16-A7D5-F0F65B8214E9}"/>
              </a:ext>
            </a:extLst>
          </p:cNvPr>
          <p:cNvCxnSpPr>
            <a:cxnSpLocks/>
          </p:cNvCxnSpPr>
          <p:nvPr/>
        </p:nvCxnSpPr>
        <p:spPr>
          <a:xfrm>
            <a:off x="6953663" y="4473956"/>
            <a:ext cx="851786" cy="1135029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Freeform 166">
            <a:extLst>
              <a:ext uri="{FF2B5EF4-FFF2-40B4-BE49-F238E27FC236}">
                <a16:creationId xmlns:a16="http://schemas.microsoft.com/office/drawing/2014/main" id="{83D736D7-883A-4B7D-A42A-BB88931DDA68}"/>
              </a:ext>
            </a:extLst>
          </p:cNvPr>
          <p:cNvSpPr>
            <a:spLocks noEditPoints="1"/>
          </p:cNvSpPr>
          <p:nvPr/>
        </p:nvSpPr>
        <p:spPr bwMode="auto">
          <a:xfrm>
            <a:off x="8107672" y="5610467"/>
            <a:ext cx="309143" cy="181190"/>
          </a:xfrm>
          <a:custGeom>
            <a:avLst/>
            <a:gdLst>
              <a:gd name="T0" fmla="*/ 241 w 805"/>
              <a:gd name="T1" fmla="*/ 415 h 588"/>
              <a:gd name="T2" fmla="*/ 277 w 805"/>
              <a:gd name="T3" fmla="*/ 415 h 588"/>
              <a:gd name="T4" fmla="*/ 476 w 805"/>
              <a:gd name="T5" fmla="*/ 109 h 588"/>
              <a:gd name="T6" fmla="*/ 37 w 805"/>
              <a:gd name="T7" fmla="*/ 376 h 588"/>
              <a:gd name="T8" fmla="*/ 476 w 805"/>
              <a:gd name="T9" fmla="*/ 376 h 588"/>
              <a:gd name="T10" fmla="*/ 288 w 805"/>
              <a:gd name="T11" fmla="*/ 415 h 588"/>
              <a:gd name="T12" fmla="*/ 229 w 805"/>
              <a:gd name="T13" fmla="*/ 415 h 588"/>
              <a:gd name="T14" fmla="*/ 288 w 805"/>
              <a:gd name="T15" fmla="*/ 415 h 588"/>
              <a:gd name="T16" fmla="*/ 513 w 805"/>
              <a:gd name="T17" fmla="*/ 423 h 588"/>
              <a:gd name="T18" fmla="*/ 308 w 805"/>
              <a:gd name="T19" fmla="*/ 458 h 588"/>
              <a:gd name="T20" fmla="*/ 360 w 805"/>
              <a:gd name="T21" fmla="*/ 561 h 588"/>
              <a:gd name="T22" fmla="*/ 205 w 805"/>
              <a:gd name="T23" fmla="*/ 561 h 588"/>
              <a:gd name="T24" fmla="*/ 153 w 805"/>
              <a:gd name="T25" fmla="*/ 527 h 588"/>
              <a:gd name="T26" fmla="*/ 34 w 805"/>
              <a:gd name="T27" fmla="*/ 458 h 588"/>
              <a:gd name="T28" fmla="*/ 0 w 805"/>
              <a:gd name="T29" fmla="*/ 107 h 588"/>
              <a:gd name="T30" fmla="*/ 479 w 805"/>
              <a:gd name="T31" fmla="*/ 73 h 588"/>
              <a:gd name="T32" fmla="*/ 714 w 805"/>
              <a:gd name="T33" fmla="*/ 393 h 588"/>
              <a:gd name="T34" fmla="*/ 651 w 805"/>
              <a:gd name="T35" fmla="*/ 393 h 588"/>
              <a:gd name="T36" fmla="*/ 714 w 805"/>
              <a:gd name="T37" fmla="*/ 393 h 588"/>
              <a:gd name="T38" fmla="*/ 682 w 805"/>
              <a:gd name="T39" fmla="*/ 442 h 588"/>
              <a:gd name="T40" fmla="*/ 682 w 805"/>
              <a:gd name="T41" fmla="*/ 344 h 588"/>
              <a:gd name="T42" fmla="*/ 756 w 805"/>
              <a:gd name="T43" fmla="*/ 218 h 588"/>
              <a:gd name="T44" fmla="*/ 603 w 805"/>
              <a:gd name="T45" fmla="*/ 241 h 588"/>
              <a:gd name="T46" fmla="*/ 756 w 805"/>
              <a:gd name="T47" fmla="*/ 218 h 588"/>
              <a:gd name="T48" fmla="*/ 585 w 805"/>
              <a:gd name="T49" fmla="*/ 31 h 588"/>
              <a:gd name="T50" fmla="*/ 774 w 805"/>
              <a:gd name="T51" fmla="*/ 558 h 588"/>
              <a:gd name="T52" fmla="*/ 805 w 805"/>
              <a:gd name="T53" fmla="*/ 16 h 588"/>
              <a:gd name="T54" fmla="*/ 790 w 805"/>
              <a:gd name="T55" fmla="*/ 588 h 588"/>
              <a:gd name="T56" fmla="*/ 555 w 805"/>
              <a:gd name="T57" fmla="*/ 573 h 588"/>
              <a:gd name="T58" fmla="*/ 570 w 805"/>
              <a:gd name="T59" fmla="*/ 0 h 588"/>
              <a:gd name="T60" fmla="*/ 805 w 805"/>
              <a:gd name="T61" fmla="*/ 16 h 588"/>
              <a:gd name="T62" fmla="*/ 603 w 805"/>
              <a:gd name="T63" fmla="*/ 71 h 588"/>
              <a:gd name="T64" fmla="*/ 756 w 805"/>
              <a:gd name="T65" fmla="*/ 123 h 588"/>
              <a:gd name="T66" fmla="*/ 756 w 805"/>
              <a:gd name="T67" fmla="*/ 179 h 588"/>
              <a:gd name="T68" fmla="*/ 603 w 805"/>
              <a:gd name="T69" fmla="*/ 202 h 588"/>
              <a:gd name="T70" fmla="*/ 756 w 805"/>
              <a:gd name="T71" fmla="*/ 179 h 588"/>
              <a:gd name="T72" fmla="*/ 603 w 805"/>
              <a:gd name="T73" fmla="*/ 163 h 588"/>
              <a:gd name="T74" fmla="*/ 756 w 805"/>
              <a:gd name="T75" fmla="*/ 14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5" h="588">
                <a:moveTo>
                  <a:pt x="259" y="397"/>
                </a:moveTo>
                <a:cubicBezTo>
                  <a:pt x="249" y="397"/>
                  <a:pt x="241" y="405"/>
                  <a:pt x="241" y="415"/>
                </a:cubicBezTo>
                <a:cubicBezTo>
                  <a:pt x="241" y="425"/>
                  <a:pt x="249" y="434"/>
                  <a:pt x="259" y="434"/>
                </a:cubicBezTo>
                <a:cubicBezTo>
                  <a:pt x="269" y="434"/>
                  <a:pt x="277" y="425"/>
                  <a:pt x="277" y="415"/>
                </a:cubicBezTo>
                <a:cubicBezTo>
                  <a:pt x="277" y="405"/>
                  <a:pt x="269" y="397"/>
                  <a:pt x="259" y="397"/>
                </a:cubicBezTo>
                <a:close/>
                <a:moveTo>
                  <a:pt x="476" y="109"/>
                </a:moveTo>
                <a:lnTo>
                  <a:pt x="37" y="109"/>
                </a:lnTo>
                <a:lnTo>
                  <a:pt x="37" y="376"/>
                </a:lnTo>
                <a:lnTo>
                  <a:pt x="476" y="376"/>
                </a:lnTo>
                <a:lnTo>
                  <a:pt x="476" y="376"/>
                </a:lnTo>
                <a:lnTo>
                  <a:pt x="476" y="109"/>
                </a:lnTo>
                <a:close/>
                <a:moveTo>
                  <a:pt x="288" y="415"/>
                </a:moveTo>
                <a:cubicBezTo>
                  <a:pt x="288" y="399"/>
                  <a:pt x="275" y="386"/>
                  <a:pt x="259" y="386"/>
                </a:cubicBezTo>
                <a:cubicBezTo>
                  <a:pt x="242" y="386"/>
                  <a:pt x="229" y="399"/>
                  <a:pt x="229" y="415"/>
                </a:cubicBezTo>
                <a:cubicBezTo>
                  <a:pt x="229" y="432"/>
                  <a:pt x="242" y="445"/>
                  <a:pt x="259" y="445"/>
                </a:cubicBezTo>
                <a:cubicBezTo>
                  <a:pt x="275" y="445"/>
                  <a:pt x="288" y="432"/>
                  <a:pt x="288" y="415"/>
                </a:cubicBezTo>
                <a:close/>
                <a:moveTo>
                  <a:pt x="513" y="107"/>
                </a:moveTo>
                <a:lnTo>
                  <a:pt x="513" y="423"/>
                </a:lnTo>
                <a:cubicBezTo>
                  <a:pt x="513" y="442"/>
                  <a:pt x="498" y="458"/>
                  <a:pt x="479" y="458"/>
                </a:cubicBezTo>
                <a:lnTo>
                  <a:pt x="308" y="458"/>
                </a:lnTo>
                <a:cubicBezTo>
                  <a:pt x="308" y="458"/>
                  <a:pt x="298" y="527"/>
                  <a:pt x="360" y="527"/>
                </a:cubicBezTo>
                <a:lnTo>
                  <a:pt x="360" y="561"/>
                </a:lnTo>
                <a:lnTo>
                  <a:pt x="308" y="561"/>
                </a:lnTo>
                <a:lnTo>
                  <a:pt x="205" y="561"/>
                </a:lnTo>
                <a:lnTo>
                  <a:pt x="153" y="561"/>
                </a:lnTo>
                <a:lnTo>
                  <a:pt x="153" y="527"/>
                </a:lnTo>
                <a:cubicBezTo>
                  <a:pt x="212" y="527"/>
                  <a:pt x="205" y="458"/>
                  <a:pt x="205" y="458"/>
                </a:cubicBezTo>
                <a:lnTo>
                  <a:pt x="34" y="458"/>
                </a:lnTo>
                <a:cubicBezTo>
                  <a:pt x="15" y="458"/>
                  <a:pt x="0" y="442"/>
                  <a:pt x="0" y="423"/>
                </a:cubicBezTo>
                <a:lnTo>
                  <a:pt x="0" y="107"/>
                </a:lnTo>
                <a:cubicBezTo>
                  <a:pt x="0" y="88"/>
                  <a:pt x="15" y="73"/>
                  <a:pt x="34" y="73"/>
                </a:cubicBezTo>
                <a:lnTo>
                  <a:pt x="479" y="73"/>
                </a:lnTo>
                <a:cubicBezTo>
                  <a:pt x="498" y="73"/>
                  <a:pt x="513" y="88"/>
                  <a:pt x="513" y="107"/>
                </a:cubicBezTo>
                <a:close/>
                <a:moveTo>
                  <a:pt x="714" y="393"/>
                </a:moveTo>
                <a:cubicBezTo>
                  <a:pt x="714" y="376"/>
                  <a:pt x="699" y="362"/>
                  <a:pt x="682" y="362"/>
                </a:cubicBezTo>
                <a:cubicBezTo>
                  <a:pt x="665" y="362"/>
                  <a:pt x="651" y="376"/>
                  <a:pt x="651" y="393"/>
                </a:cubicBezTo>
                <a:cubicBezTo>
                  <a:pt x="651" y="411"/>
                  <a:pt x="665" y="425"/>
                  <a:pt x="682" y="425"/>
                </a:cubicBezTo>
                <a:cubicBezTo>
                  <a:pt x="699" y="425"/>
                  <a:pt x="714" y="411"/>
                  <a:pt x="714" y="393"/>
                </a:cubicBezTo>
                <a:close/>
                <a:moveTo>
                  <a:pt x="731" y="393"/>
                </a:moveTo>
                <a:cubicBezTo>
                  <a:pt x="731" y="421"/>
                  <a:pt x="709" y="442"/>
                  <a:pt x="682" y="442"/>
                </a:cubicBezTo>
                <a:cubicBezTo>
                  <a:pt x="655" y="442"/>
                  <a:pt x="633" y="421"/>
                  <a:pt x="633" y="393"/>
                </a:cubicBezTo>
                <a:cubicBezTo>
                  <a:pt x="633" y="366"/>
                  <a:pt x="655" y="344"/>
                  <a:pt x="682" y="344"/>
                </a:cubicBezTo>
                <a:cubicBezTo>
                  <a:pt x="709" y="344"/>
                  <a:pt x="731" y="366"/>
                  <a:pt x="731" y="393"/>
                </a:cubicBezTo>
                <a:close/>
                <a:moveTo>
                  <a:pt x="756" y="218"/>
                </a:moveTo>
                <a:lnTo>
                  <a:pt x="603" y="218"/>
                </a:lnTo>
                <a:lnTo>
                  <a:pt x="603" y="241"/>
                </a:lnTo>
                <a:lnTo>
                  <a:pt x="756" y="241"/>
                </a:lnTo>
                <a:lnTo>
                  <a:pt x="756" y="218"/>
                </a:lnTo>
                <a:close/>
                <a:moveTo>
                  <a:pt x="774" y="31"/>
                </a:moveTo>
                <a:lnTo>
                  <a:pt x="585" y="31"/>
                </a:lnTo>
                <a:lnTo>
                  <a:pt x="585" y="558"/>
                </a:lnTo>
                <a:lnTo>
                  <a:pt x="774" y="558"/>
                </a:lnTo>
                <a:lnTo>
                  <a:pt x="774" y="31"/>
                </a:lnTo>
                <a:close/>
                <a:moveTo>
                  <a:pt x="805" y="16"/>
                </a:moveTo>
                <a:lnTo>
                  <a:pt x="805" y="573"/>
                </a:lnTo>
                <a:cubicBezTo>
                  <a:pt x="805" y="581"/>
                  <a:pt x="798" y="588"/>
                  <a:pt x="790" y="588"/>
                </a:cubicBezTo>
                <a:lnTo>
                  <a:pt x="570" y="588"/>
                </a:lnTo>
                <a:cubicBezTo>
                  <a:pt x="561" y="588"/>
                  <a:pt x="555" y="581"/>
                  <a:pt x="555" y="573"/>
                </a:cubicBezTo>
                <a:lnTo>
                  <a:pt x="555" y="16"/>
                </a:lnTo>
                <a:cubicBezTo>
                  <a:pt x="555" y="7"/>
                  <a:pt x="561" y="0"/>
                  <a:pt x="570" y="0"/>
                </a:cubicBezTo>
                <a:lnTo>
                  <a:pt x="790" y="0"/>
                </a:lnTo>
                <a:cubicBezTo>
                  <a:pt x="798" y="0"/>
                  <a:pt x="805" y="7"/>
                  <a:pt x="805" y="16"/>
                </a:cubicBezTo>
                <a:close/>
                <a:moveTo>
                  <a:pt x="756" y="71"/>
                </a:moveTo>
                <a:lnTo>
                  <a:pt x="603" y="71"/>
                </a:lnTo>
                <a:lnTo>
                  <a:pt x="603" y="123"/>
                </a:lnTo>
                <a:lnTo>
                  <a:pt x="756" y="123"/>
                </a:lnTo>
                <a:lnTo>
                  <a:pt x="756" y="71"/>
                </a:lnTo>
                <a:close/>
                <a:moveTo>
                  <a:pt x="756" y="179"/>
                </a:moveTo>
                <a:lnTo>
                  <a:pt x="603" y="179"/>
                </a:lnTo>
                <a:lnTo>
                  <a:pt x="603" y="202"/>
                </a:lnTo>
                <a:lnTo>
                  <a:pt x="756" y="202"/>
                </a:lnTo>
                <a:lnTo>
                  <a:pt x="756" y="179"/>
                </a:lnTo>
                <a:close/>
                <a:moveTo>
                  <a:pt x="756" y="163"/>
                </a:moveTo>
                <a:lnTo>
                  <a:pt x="603" y="163"/>
                </a:lnTo>
                <a:lnTo>
                  <a:pt x="603" y="140"/>
                </a:lnTo>
                <a:lnTo>
                  <a:pt x="756" y="140"/>
                </a:lnTo>
                <a:lnTo>
                  <a:pt x="756" y="163"/>
                </a:lnTo>
                <a:close/>
              </a:path>
            </a:pathLst>
          </a:custGeom>
          <a:solidFill>
            <a:srgbClr val="A36AAD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5" name="Freeform 231">
            <a:extLst>
              <a:ext uri="{FF2B5EF4-FFF2-40B4-BE49-F238E27FC236}">
                <a16:creationId xmlns:a16="http://schemas.microsoft.com/office/drawing/2014/main" id="{027357D7-2DE1-4B82-8C1D-70555FFDC49C}"/>
              </a:ext>
            </a:extLst>
          </p:cNvPr>
          <p:cNvSpPr>
            <a:spLocks noEditPoints="1"/>
          </p:cNvSpPr>
          <p:nvPr/>
        </p:nvSpPr>
        <p:spPr bwMode="auto">
          <a:xfrm>
            <a:off x="8114603" y="4807135"/>
            <a:ext cx="329733" cy="207276"/>
          </a:xfrm>
          <a:custGeom>
            <a:avLst/>
            <a:gdLst>
              <a:gd name="T0" fmla="*/ 826 w 1040"/>
              <a:gd name="T1" fmla="*/ 454 h 517"/>
              <a:gd name="T2" fmla="*/ 952 w 1040"/>
              <a:gd name="T3" fmla="*/ 454 h 517"/>
              <a:gd name="T4" fmla="*/ 779 w 1040"/>
              <a:gd name="T5" fmla="*/ 0 h 517"/>
              <a:gd name="T6" fmla="*/ 1 w 1040"/>
              <a:gd name="T7" fmla="*/ 427 h 517"/>
              <a:gd name="T8" fmla="*/ 120 w 1040"/>
              <a:gd name="T9" fmla="*/ 422 h 517"/>
              <a:gd name="T10" fmla="*/ 282 w 1040"/>
              <a:gd name="T11" fmla="*/ 428 h 517"/>
              <a:gd name="T12" fmla="*/ 670 w 1040"/>
              <a:gd name="T13" fmla="*/ 428 h 517"/>
              <a:gd name="T14" fmla="*/ 890 w 1040"/>
              <a:gd name="T15" fmla="*/ 368 h 517"/>
              <a:gd name="T16" fmla="*/ 990 w 1040"/>
              <a:gd name="T17" fmla="*/ 428 h 517"/>
              <a:gd name="T18" fmla="*/ 1008 w 1040"/>
              <a:gd name="T19" fmla="*/ 424 h 517"/>
              <a:gd name="T20" fmla="*/ 1019 w 1040"/>
              <a:gd name="T21" fmla="*/ 415 h 517"/>
              <a:gd name="T22" fmla="*/ 1011 w 1040"/>
              <a:gd name="T23" fmla="*/ 282 h 517"/>
              <a:gd name="T24" fmla="*/ 921 w 1040"/>
              <a:gd name="T25" fmla="*/ 253 h 517"/>
              <a:gd name="T26" fmla="*/ 779 w 1040"/>
              <a:gd name="T27" fmla="*/ 107 h 517"/>
              <a:gd name="T28" fmla="*/ 811 w 1040"/>
              <a:gd name="T29" fmla="*/ 249 h 517"/>
              <a:gd name="T30" fmla="*/ 888 w 1040"/>
              <a:gd name="T31" fmla="*/ 249 h 517"/>
              <a:gd name="T32" fmla="*/ 797 w 1040"/>
              <a:gd name="T33" fmla="*/ 249 h 517"/>
              <a:gd name="T34" fmla="*/ 721 w 1040"/>
              <a:gd name="T35" fmla="*/ 155 h 517"/>
              <a:gd name="T36" fmla="*/ 797 w 1040"/>
              <a:gd name="T37" fmla="*/ 249 h 517"/>
              <a:gd name="T38" fmla="*/ 60 w 1040"/>
              <a:gd name="T39" fmla="*/ 283 h 517"/>
              <a:gd name="T40" fmla="*/ 60 w 1040"/>
              <a:gd name="T41" fmla="*/ 269 h 517"/>
              <a:gd name="T42" fmla="*/ 165 w 1040"/>
              <a:gd name="T43" fmla="*/ 276 h 517"/>
              <a:gd name="T44" fmla="*/ 158 w 1040"/>
              <a:gd name="T45" fmla="*/ 312 h 517"/>
              <a:gd name="T46" fmla="*/ 53 w 1040"/>
              <a:gd name="T47" fmla="*/ 305 h 517"/>
              <a:gd name="T48" fmla="*/ 158 w 1040"/>
              <a:gd name="T49" fmla="*/ 298 h 517"/>
              <a:gd name="T50" fmla="*/ 158 w 1040"/>
              <a:gd name="T51" fmla="*/ 312 h 517"/>
              <a:gd name="T52" fmla="*/ 60 w 1040"/>
              <a:gd name="T53" fmla="*/ 341 h 517"/>
              <a:gd name="T54" fmla="*/ 60 w 1040"/>
              <a:gd name="T55" fmla="*/ 327 h 517"/>
              <a:gd name="T56" fmla="*/ 165 w 1040"/>
              <a:gd name="T57" fmla="*/ 334 h 517"/>
              <a:gd name="T58" fmla="*/ 200 w 1040"/>
              <a:gd name="T59" fmla="*/ 390 h 517"/>
              <a:gd name="T60" fmla="*/ 200 w 1040"/>
              <a:gd name="T61" fmla="*/ 517 h 517"/>
              <a:gd name="T62" fmla="*/ 200 w 1040"/>
              <a:gd name="T63" fmla="*/ 39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40" h="517">
                <a:moveTo>
                  <a:pt x="889" y="390"/>
                </a:moveTo>
                <a:cubicBezTo>
                  <a:pt x="854" y="390"/>
                  <a:pt x="826" y="419"/>
                  <a:pt x="826" y="454"/>
                </a:cubicBezTo>
                <a:cubicBezTo>
                  <a:pt x="826" y="489"/>
                  <a:pt x="854" y="517"/>
                  <a:pt x="889" y="517"/>
                </a:cubicBezTo>
                <a:cubicBezTo>
                  <a:pt x="924" y="517"/>
                  <a:pt x="952" y="489"/>
                  <a:pt x="952" y="454"/>
                </a:cubicBezTo>
                <a:cubicBezTo>
                  <a:pt x="952" y="419"/>
                  <a:pt x="924" y="390"/>
                  <a:pt x="889" y="390"/>
                </a:cubicBezTo>
                <a:close/>
                <a:moveTo>
                  <a:pt x="779" y="0"/>
                </a:moveTo>
                <a:cubicBezTo>
                  <a:pt x="519" y="0"/>
                  <a:pt x="260" y="0"/>
                  <a:pt x="0" y="0"/>
                </a:cubicBezTo>
                <a:cubicBezTo>
                  <a:pt x="0" y="143"/>
                  <a:pt x="1" y="284"/>
                  <a:pt x="1" y="427"/>
                </a:cubicBezTo>
                <a:cubicBezTo>
                  <a:pt x="40" y="427"/>
                  <a:pt x="80" y="428"/>
                  <a:pt x="120" y="428"/>
                </a:cubicBezTo>
                <a:lnTo>
                  <a:pt x="120" y="422"/>
                </a:lnTo>
                <a:cubicBezTo>
                  <a:pt x="133" y="390"/>
                  <a:pt x="164" y="368"/>
                  <a:pt x="200" y="368"/>
                </a:cubicBezTo>
                <a:cubicBezTo>
                  <a:pt x="238" y="368"/>
                  <a:pt x="271" y="393"/>
                  <a:pt x="282" y="428"/>
                </a:cubicBezTo>
                <a:lnTo>
                  <a:pt x="654" y="428"/>
                </a:lnTo>
                <a:lnTo>
                  <a:pt x="670" y="428"/>
                </a:lnTo>
                <a:lnTo>
                  <a:pt x="810" y="428"/>
                </a:lnTo>
                <a:cubicBezTo>
                  <a:pt x="820" y="393"/>
                  <a:pt x="852" y="368"/>
                  <a:pt x="890" y="368"/>
                </a:cubicBezTo>
                <a:cubicBezTo>
                  <a:pt x="927" y="368"/>
                  <a:pt x="959" y="393"/>
                  <a:pt x="969" y="428"/>
                </a:cubicBezTo>
                <a:lnTo>
                  <a:pt x="990" y="428"/>
                </a:lnTo>
                <a:lnTo>
                  <a:pt x="1000" y="427"/>
                </a:lnTo>
                <a:lnTo>
                  <a:pt x="1008" y="424"/>
                </a:lnTo>
                <a:lnTo>
                  <a:pt x="1014" y="420"/>
                </a:lnTo>
                <a:lnTo>
                  <a:pt x="1019" y="415"/>
                </a:lnTo>
                <a:cubicBezTo>
                  <a:pt x="1040" y="392"/>
                  <a:pt x="1011" y="375"/>
                  <a:pt x="1011" y="375"/>
                </a:cubicBezTo>
                <a:cubicBezTo>
                  <a:pt x="1011" y="375"/>
                  <a:pt x="1012" y="303"/>
                  <a:pt x="1011" y="282"/>
                </a:cubicBezTo>
                <a:cubicBezTo>
                  <a:pt x="1010" y="261"/>
                  <a:pt x="989" y="257"/>
                  <a:pt x="989" y="257"/>
                </a:cubicBezTo>
                <a:lnTo>
                  <a:pt x="921" y="253"/>
                </a:lnTo>
                <a:cubicBezTo>
                  <a:pt x="905" y="179"/>
                  <a:pt x="824" y="121"/>
                  <a:pt x="779" y="121"/>
                </a:cubicBezTo>
                <a:cubicBezTo>
                  <a:pt x="779" y="121"/>
                  <a:pt x="779" y="116"/>
                  <a:pt x="779" y="107"/>
                </a:cubicBezTo>
                <a:lnTo>
                  <a:pt x="779" y="0"/>
                </a:lnTo>
                <a:close/>
                <a:moveTo>
                  <a:pt x="811" y="249"/>
                </a:moveTo>
                <a:lnTo>
                  <a:pt x="811" y="161"/>
                </a:lnTo>
                <a:cubicBezTo>
                  <a:pt x="833" y="174"/>
                  <a:pt x="875" y="208"/>
                  <a:pt x="888" y="249"/>
                </a:cubicBezTo>
                <a:lnTo>
                  <a:pt x="811" y="249"/>
                </a:lnTo>
                <a:close/>
                <a:moveTo>
                  <a:pt x="797" y="249"/>
                </a:moveTo>
                <a:lnTo>
                  <a:pt x="721" y="249"/>
                </a:lnTo>
                <a:lnTo>
                  <a:pt x="721" y="155"/>
                </a:lnTo>
                <a:lnTo>
                  <a:pt x="797" y="155"/>
                </a:lnTo>
                <a:lnTo>
                  <a:pt x="797" y="249"/>
                </a:lnTo>
                <a:close/>
                <a:moveTo>
                  <a:pt x="158" y="283"/>
                </a:moveTo>
                <a:lnTo>
                  <a:pt x="60" y="283"/>
                </a:lnTo>
                <a:cubicBezTo>
                  <a:pt x="56" y="283"/>
                  <a:pt x="53" y="280"/>
                  <a:pt x="53" y="276"/>
                </a:cubicBezTo>
                <a:cubicBezTo>
                  <a:pt x="53" y="273"/>
                  <a:pt x="56" y="269"/>
                  <a:pt x="60" y="269"/>
                </a:cubicBezTo>
                <a:lnTo>
                  <a:pt x="158" y="269"/>
                </a:lnTo>
                <a:cubicBezTo>
                  <a:pt x="162" y="269"/>
                  <a:pt x="165" y="273"/>
                  <a:pt x="165" y="276"/>
                </a:cubicBezTo>
                <a:cubicBezTo>
                  <a:pt x="165" y="280"/>
                  <a:pt x="162" y="284"/>
                  <a:pt x="158" y="283"/>
                </a:cubicBezTo>
                <a:close/>
                <a:moveTo>
                  <a:pt x="158" y="312"/>
                </a:moveTo>
                <a:lnTo>
                  <a:pt x="60" y="312"/>
                </a:lnTo>
                <a:cubicBezTo>
                  <a:pt x="56" y="312"/>
                  <a:pt x="53" y="309"/>
                  <a:pt x="53" y="305"/>
                </a:cubicBezTo>
                <a:cubicBezTo>
                  <a:pt x="53" y="301"/>
                  <a:pt x="56" y="298"/>
                  <a:pt x="60" y="298"/>
                </a:cubicBezTo>
                <a:lnTo>
                  <a:pt x="158" y="298"/>
                </a:lnTo>
                <a:cubicBezTo>
                  <a:pt x="162" y="298"/>
                  <a:pt x="165" y="301"/>
                  <a:pt x="165" y="305"/>
                </a:cubicBezTo>
                <a:cubicBezTo>
                  <a:pt x="165" y="309"/>
                  <a:pt x="162" y="312"/>
                  <a:pt x="158" y="312"/>
                </a:cubicBezTo>
                <a:close/>
                <a:moveTo>
                  <a:pt x="158" y="341"/>
                </a:moveTo>
                <a:lnTo>
                  <a:pt x="60" y="341"/>
                </a:lnTo>
                <a:cubicBezTo>
                  <a:pt x="56" y="341"/>
                  <a:pt x="53" y="338"/>
                  <a:pt x="53" y="334"/>
                </a:cubicBezTo>
                <a:cubicBezTo>
                  <a:pt x="53" y="330"/>
                  <a:pt x="56" y="327"/>
                  <a:pt x="60" y="327"/>
                </a:cubicBezTo>
                <a:lnTo>
                  <a:pt x="158" y="327"/>
                </a:lnTo>
                <a:cubicBezTo>
                  <a:pt x="162" y="327"/>
                  <a:pt x="165" y="330"/>
                  <a:pt x="165" y="334"/>
                </a:cubicBezTo>
                <a:cubicBezTo>
                  <a:pt x="165" y="338"/>
                  <a:pt x="162" y="341"/>
                  <a:pt x="158" y="341"/>
                </a:cubicBezTo>
                <a:close/>
                <a:moveTo>
                  <a:pt x="200" y="390"/>
                </a:moveTo>
                <a:cubicBezTo>
                  <a:pt x="165" y="390"/>
                  <a:pt x="137" y="419"/>
                  <a:pt x="137" y="454"/>
                </a:cubicBezTo>
                <a:cubicBezTo>
                  <a:pt x="137" y="489"/>
                  <a:pt x="165" y="517"/>
                  <a:pt x="200" y="517"/>
                </a:cubicBezTo>
                <a:cubicBezTo>
                  <a:pt x="235" y="517"/>
                  <a:pt x="263" y="489"/>
                  <a:pt x="263" y="454"/>
                </a:cubicBezTo>
                <a:cubicBezTo>
                  <a:pt x="263" y="419"/>
                  <a:pt x="235" y="390"/>
                  <a:pt x="200" y="390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7" name="Freeform 126">
            <a:extLst>
              <a:ext uri="{FF2B5EF4-FFF2-40B4-BE49-F238E27FC236}">
                <a16:creationId xmlns:a16="http://schemas.microsoft.com/office/drawing/2014/main" id="{FEF13622-85E7-470F-BAC1-410FBBB5700E}"/>
              </a:ext>
            </a:extLst>
          </p:cNvPr>
          <p:cNvSpPr>
            <a:spLocks noEditPoints="1"/>
          </p:cNvSpPr>
          <p:nvPr/>
        </p:nvSpPr>
        <p:spPr bwMode="auto">
          <a:xfrm>
            <a:off x="8101371" y="3945570"/>
            <a:ext cx="321744" cy="265228"/>
          </a:xfrm>
          <a:custGeom>
            <a:avLst/>
            <a:gdLst>
              <a:gd name="T0" fmla="*/ 563 w 939"/>
              <a:gd name="T1" fmla="*/ 212 h 746"/>
              <a:gd name="T2" fmla="*/ 879 w 939"/>
              <a:gd name="T3" fmla="*/ 234 h 746"/>
              <a:gd name="T4" fmla="*/ 784 w 939"/>
              <a:gd name="T5" fmla="*/ 555 h 746"/>
              <a:gd name="T6" fmla="*/ 556 w 939"/>
              <a:gd name="T7" fmla="*/ 307 h 746"/>
              <a:gd name="T8" fmla="*/ 611 w 939"/>
              <a:gd name="T9" fmla="*/ 407 h 746"/>
              <a:gd name="T10" fmla="*/ 629 w 939"/>
              <a:gd name="T11" fmla="*/ 407 h 746"/>
              <a:gd name="T12" fmla="*/ 784 w 939"/>
              <a:gd name="T13" fmla="*/ 555 h 746"/>
              <a:gd name="T14" fmla="*/ 171 w 939"/>
              <a:gd name="T15" fmla="*/ 357 h 746"/>
              <a:gd name="T16" fmla="*/ 404 w 939"/>
              <a:gd name="T17" fmla="*/ 416 h 746"/>
              <a:gd name="T18" fmla="*/ 508 w 939"/>
              <a:gd name="T19" fmla="*/ 279 h 746"/>
              <a:gd name="T20" fmla="*/ 171 w 939"/>
              <a:gd name="T21" fmla="*/ 587 h 746"/>
              <a:gd name="T22" fmla="*/ 492 w 939"/>
              <a:gd name="T23" fmla="*/ 217 h 746"/>
              <a:gd name="T24" fmla="*/ 64 w 939"/>
              <a:gd name="T25" fmla="*/ 280 h 746"/>
              <a:gd name="T26" fmla="*/ 435 w 939"/>
              <a:gd name="T27" fmla="*/ 49 h 746"/>
              <a:gd name="T28" fmla="*/ 529 w 939"/>
              <a:gd name="T29" fmla="*/ 176 h 746"/>
              <a:gd name="T30" fmla="*/ 435 w 939"/>
              <a:gd name="T31" fmla="*/ 49 h 746"/>
              <a:gd name="T32" fmla="*/ 794 w 939"/>
              <a:gd name="T33" fmla="*/ 53 h 746"/>
              <a:gd name="T34" fmla="*/ 436 w 939"/>
              <a:gd name="T35" fmla="*/ 1 h 746"/>
              <a:gd name="T36" fmla="*/ 137 w 939"/>
              <a:gd name="T37" fmla="*/ 107 h 746"/>
              <a:gd name="T38" fmla="*/ 136 w 939"/>
              <a:gd name="T39" fmla="*/ 108 h 746"/>
              <a:gd name="T40" fmla="*/ 131 w 939"/>
              <a:gd name="T41" fmla="*/ 111 h 746"/>
              <a:gd name="T42" fmla="*/ 126 w 939"/>
              <a:gd name="T43" fmla="*/ 115 h 746"/>
              <a:gd name="T44" fmla="*/ 2 w 939"/>
              <a:gd name="T45" fmla="*/ 303 h 746"/>
              <a:gd name="T46" fmla="*/ 124 w 939"/>
              <a:gd name="T47" fmla="*/ 345 h 746"/>
              <a:gd name="T48" fmla="*/ 140 w 939"/>
              <a:gd name="T49" fmla="*/ 627 h 746"/>
              <a:gd name="T50" fmla="*/ 525 w 939"/>
              <a:gd name="T51" fmla="*/ 745 h 746"/>
              <a:gd name="T52" fmla="*/ 532 w 939"/>
              <a:gd name="T53" fmla="*/ 746 h 746"/>
              <a:gd name="T54" fmla="*/ 539 w 939"/>
              <a:gd name="T55" fmla="*/ 745 h 746"/>
              <a:gd name="T56" fmla="*/ 543 w 939"/>
              <a:gd name="T57" fmla="*/ 743 h 746"/>
              <a:gd name="T58" fmla="*/ 831 w 939"/>
              <a:gd name="T59" fmla="*/ 569 h 746"/>
              <a:gd name="T60" fmla="*/ 925 w 939"/>
              <a:gd name="T61" fmla="*/ 265 h 746"/>
              <a:gd name="T62" fmla="*/ 934 w 939"/>
              <a:gd name="T63" fmla="*/ 229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9" h="746">
                <a:moveTo>
                  <a:pt x="630" y="353"/>
                </a:moveTo>
                <a:lnTo>
                  <a:pt x="563" y="212"/>
                </a:lnTo>
                <a:lnTo>
                  <a:pt x="790" y="107"/>
                </a:lnTo>
                <a:lnTo>
                  <a:pt x="879" y="234"/>
                </a:lnTo>
                <a:lnTo>
                  <a:pt x="630" y="353"/>
                </a:lnTo>
                <a:close/>
                <a:moveTo>
                  <a:pt x="784" y="555"/>
                </a:moveTo>
                <a:lnTo>
                  <a:pt x="556" y="682"/>
                </a:lnTo>
                <a:lnTo>
                  <a:pt x="556" y="307"/>
                </a:lnTo>
                <a:lnTo>
                  <a:pt x="597" y="395"/>
                </a:lnTo>
                <a:cubicBezTo>
                  <a:pt x="600" y="401"/>
                  <a:pt x="605" y="405"/>
                  <a:pt x="611" y="407"/>
                </a:cubicBezTo>
                <a:cubicBezTo>
                  <a:pt x="613" y="408"/>
                  <a:pt x="616" y="409"/>
                  <a:pt x="619" y="409"/>
                </a:cubicBezTo>
                <a:cubicBezTo>
                  <a:pt x="622" y="409"/>
                  <a:pt x="626" y="408"/>
                  <a:pt x="629" y="407"/>
                </a:cubicBezTo>
                <a:lnTo>
                  <a:pt x="784" y="332"/>
                </a:lnTo>
                <a:lnTo>
                  <a:pt x="784" y="555"/>
                </a:lnTo>
                <a:close/>
                <a:moveTo>
                  <a:pt x="171" y="587"/>
                </a:moveTo>
                <a:lnTo>
                  <a:pt x="171" y="357"/>
                </a:lnTo>
                <a:lnTo>
                  <a:pt x="398" y="416"/>
                </a:lnTo>
                <a:cubicBezTo>
                  <a:pt x="400" y="416"/>
                  <a:pt x="402" y="416"/>
                  <a:pt x="404" y="416"/>
                </a:cubicBezTo>
                <a:cubicBezTo>
                  <a:pt x="411" y="416"/>
                  <a:pt x="419" y="412"/>
                  <a:pt x="423" y="406"/>
                </a:cubicBezTo>
                <a:lnTo>
                  <a:pt x="508" y="279"/>
                </a:lnTo>
                <a:lnTo>
                  <a:pt x="508" y="690"/>
                </a:lnTo>
                <a:lnTo>
                  <a:pt x="171" y="587"/>
                </a:lnTo>
                <a:close/>
                <a:moveTo>
                  <a:pt x="156" y="155"/>
                </a:moveTo>
                <a:lnTo>
                  <a:pt x="492" y="217"/>
                </a:lnTo>
                <a:lnTo>
                  <a:pt x="393" y="365"/>
                </a:lnTo>
                <a:lnTo>
                  <a:pt x="64" y="280"/>
                </a:lnTo>
                <a:lnTo>
                  <a:pt x="156" y="155"/>
                </a:lnTo>
                <a:close/>
                <a:moveTo>
                  <a:pt x="435" y="49"/>
                </a:moveTo>
                <a:lnTo>
                  <a:pt x="714" y="90"/>
                </a:lnTo>
                <a:lnTo>
                  <a:pt x="529" y="176"/>
                </a:lnTo>
                <a:lnTo>
                  <a:pt x="235" y="122"/>
                </a:lnTo>
                <a:lnTo>
                  <a:pt x="435" y="49"/>
                </a:lnTo>
                <a:close/>
                <a:moveTo>
                  <a:pt x="817" y="63"/>
                </a:moveTo>
                <a:cubicBezTo>
                  <a:pt x="812" y="56"/>
                  <a:pt x="803" y="52"/>
                  <a:pt x="794" y="53"/>
                </a:cubicBezTo>
                <a:cubicBezTo>
                  <a:pt x="794" y="53"/>
                  <a:pt x="794" y="53"/>
                  <a:pt x="793" y="53"/>
                </a:cubicBezTo>
                <a:lnTo>
                  <a:pt x="436" y="1"/>
                </a:lnTo>
                <a:cubicBezTo>
                  <a:pt x="432" y="0"/>
                  <a:pt x="428" y="1"/>
                  <a:pt x="424" y="2"/>
                </a:cubicBezTo>
                <a:lnTo>
                  <a:pt x="137" y="107"/>
                </a:lnTo>
                <a:cubicBezTo>
                  <a:pt x="137" y="107"/>
                  <a:pt x="137" y="107"/>
                  <a:pt x="137" y="107"/>
                </a:cubicBezTo>
                <a:cubicBezTo>
                  <a:pt x="137" y="107"/>
                  <a:pt x="136" y="107"/>
                  <a:pt x="136" y="108"/>
                </a:cubicBezTo>
                <a:cubicBezTo>
                  <a:pt x="135" y="108"/>
                  <a:pt x="133" y="109"/>
                  <a:pt x="132" y="110"/>
                </a:cubicBezTo>
                <a:cubicBezTo>
                  <a:pt x="131" y="110"/>
                  <a:pt x="131" y="111"/>
                  <a:pt x="131" y="111"/>
                </a:cubicBezTo>
                <a:cubicBezTo>
                  <a:pt x="129" y="112"/>
                  <a:pt x="128" y="113"/>
                  <a:pt x="127" y="115"/>
                </a:cubicBezTo>
                <a:cubicBezTo>
                  <a:pt x="127" y="115"/>
                  <a:pt x="126" y="115"/>
                  <a:pt x="126" y="115"/>
                </a:cubicBezTo>
                <a:lnTo>
                  <a:pt x="5" y="281"/>
                </a:lnTo>
                <a:cubicBezTo>
                  <a:pt x="1" y="287"/>
                  <a:pt x="0" y="295"/>
                  <a:pt x="2" y="303"/>
                </a:cubicBezTo>
                <a:cubicBezTo>
                  <a:pt x="5" y="310"/>
                  <a:pt x="11" y="316"/>
                  <a:pt x="19" y="318"/>
                </a:cubicBezTo>
                <a:lnTo>
                  <a:pt x="124" y="345"/>
                </a:lnTo>
                <a:lnTo>
                  <a:pt x="124" y="604"/>
                </a:lnTo>
                <a:cubicBezTo>
                  <a:pt x="124" y="615"/>
                  <a:pt x="130" y="624"/>
                  <a:pt x="140" y="627"/>
                </a:cubicBezTo>
                <a:lnTo>
                  <a:pt x="525" y="745"/>
                </a:lnTo>
                <a:cubicBezTo>
                  <a:pt x="525" y="745"/>
                  <a:pt x="525" y="745"/>
                  <a:pt x="525" y="745"/>
                </a:cubicBezTo>
                <a:cubicBezTo>
                  <a:pt x="527" y="745"/>
                  <a:pt x="530" y="746"/>
                  <a:pt x="532" y="746"/>
                </a:cubicBezTo>
                <a:cubicBezTo>
                  <a:pt x="532" y="746"/>
                  <a:pt x="532" y="746"/>
                  <a:pt x="532" y="746"/>
                </a:cubicBezTo>
                <a:lnTo>
                  <a:pt x="532" y="746"/>
                </a:lnTo>
                <a:cubicBezTo>
                  <a:pt x="534" y="746"/>
                  <a:pt x="536" y="745"/>
                  <a:pt x="539" y="745"/>
                </a:cubicBezTo>
                <a:cubicBezTo>
                  <a:pt x="539" y="744"/>
                  <a:pt x="540" y="744"/>
                  <a:pt x="541" y="744"/>
                </a:cubicBezTo>
                <a:cubicBezTo>
                  <a:pt x="542" y="743"/>
                  <a:pt x="542" y="743"/>
                  <a:pt x="543" y="743"/>
                </a:cubicBezTo>
                <a:lnTo>
                  <a:pt x="819" y="590"/>
                </a:lnTo>
                <a:cubicBezTo>
                  <a:pt x="827" y="585"/>
                  <a:pt x="831" y="577"/>
                  <a:pt x="831" y="569"/>
                </a:cubicBezTo>
                <a:lnTo>
                  <a:pt x="831" y="309"/>
                </a:lnTo>
                <a:lnTo>
                  <a:pt x="925" y="265"/>
                </a:lnTo>
                <a:cubicBezTo>
                  <a:pt x="931" y="262"/>
                  <a:pt x="936" y="256"/>
                  <a:pt x="937" y="249"/>
                </a:cubicBezTo>
                <a:cubicBezTo>
                  <a:pt x="939" y="242"/>
                  <a:pt x="938" y="235"/>
                  <a:pt x="934" y="229"/>
                </a:cubicBezTo>
                <a:lnTo>
                  <a:pt x="817" y="63"/>
                </a:lnTo>
                <a:close/>
              </a:path>
            </a:pathLst>
          </a:custGeom>
          <a:solidFill>
            <a:srgbClr val="16A08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8" name="Freeform 131">
            <a:extLst>
              <a:ext uri="{FF2B5EF4-FFF2-40B4-BE49-F238E27FC236}">
                <a16:creationId xmlns:a16="http://schemas.microsoft.com/office/drawing/2014/main" id="{BE5F506C-71A5-4348-BCD5-93E0D9474646}"/>
              </a:ext>
            </a:extLst>
          </p:cNvPr>
          <p:cNvSpPr>
            <a:spLocks noEditPoints="1"/>
          </p:cNvSpPr>
          <p:nvPr/>
        </p:nvSpPr>
        <p:spPr bwMode="auto">
          <a:xfrm>
            <a:off x="8109202" y="3035412"/>
            <a:ext cx="306082" cy="230285"/>
          </a:xfrm>
          <a:custGeom>
            <a:avLst/>
            <a:gdLst>
              <a:gd name="T0" fmla="*/ 518 w 676"/>
              <a:gd name="T1" fmla="*/ 528 h 565"/>
              <a:gd name="T2" fmla="*/ 487 w 676"/>
              <a:gd name="T3" fmla="*/ 512 h 565"/>
              <a:gd name="T4" fmla="*/ 534 w 676"/>
              <a:gd name="T5" fmla="*/ 348 h 565"/>
              <a:gd name="T6" fmla="*/ 569 w 676"/>
              <a:gd name="T7" fmla="*/ 370 h 565"/>
              <a:gd name="T8" fmla="*/ 426 w 676"/>
              <a:gd name="T9" fmla="*/ 512 h 565"/>
              <a:gd name="T10" fmla="*/ 392 w 676"/>
              <a:gd name="T11" fmla="*/ 528 h 565"/>
              <a:gd name="T12" fmla="*/ 373 w 676"/>
              <a:gd name="T13" fmla="*/ 370 h 565"/>
              <a:gd name="T14" fmla="*/ 412 w 676"/>
              <a:gd name="T15" fmla="*/ 348 h 565"/>
              <a:gd name="T16" fmla="*/ 426 w 676"/>
              <a:gd name="T17" fmla="*/ 512 h 565"/>
              <a:gd name="T18" fmla="*/ 278 w 676"/>
              <a:gd name="T19" fmla="*/ 528 h 565"/>
              <a:gd name="T20" fmla="*/ 240 w 676"/>
              <a:gd name="T21" fmla="*/ 370 h 565"/>
              <a:gd name="T22" fmla="*/ 276 w 676"/>
              <a:gd name="T23" fmla="*/ 348 h 565"/>
              <a:gd name="T24" fmla="*/ 310 w 676"/>
              <a:gd name="T25" fmla="*/ 512 h 565"/>
              <a:gd name="T26" fmla="*/ 175 w 676"/>
              <a:gd name="T27" fmla="*/ 528 h 565"/>
              <a:gd name="T28" fmla="*/ 138 w 676"/>
              <a:gd name="T29" fmla="*/ 512 h 565"/>
              <a:gd name="T30" fmla="*/ 127 w 676"/>
              <a:gd name="T31" fmla="*/ 348 h 565"/>
              <a:gd name="T32" fmla="*/ 170 w 676"/>
              <a:gd name="T33" fmla="*/ 370 h 565"/>
              <a:gd name="T34" fmla="*/ 175 w 676"/>
              <a:gd name="T35" fmla="*/ 528 h 565"/>
              <a:gd name="T36" fmla="*/ 336 w 676"/>
              <a:gd name="T37" fmla="*/ 121 h 565"/>
              <a:gd name="T38" fmla="*/ 496 w 676"/>
              <a:gd name="T39" fmla="*/ 246 h 565"/>
              <a:gd name="T40" fmla="*/ 311 w 676"/>
              <a:gd name="T41" fmla="*/ 115 h 565"/>
              <a:gd name="T42" fmla="*/ 573 w 676"/>
              <a:gd name="T43" fmla="*/ 246 h 565"/>
              <a:gd name="T44" fmla="*/ 397 w 676"/>
              <a:gd name="T45" fmla="*/ 61 h 565"/>
              <a:gd name="T46" fmla="*/ 276 w 676"/>
              <a:gd name="T47" fmla="*/ 61 h 565"/>
              <a:gd name="T48" fmla="*/ 102 w 676"/>
              <a:gd name="T49" fmla="*/ 246 h 565"/>
              <a:gd name="T50" fmla="*/ 0 w 676"/>
              <a:gd name="T51" fmla="*/ 267 h 565"/>
              <a:gd name="T52" fmla="*/ 21 w 676"/>
              <a:gd name="T53" fmla="*/ 316 h 565"/>
              <a:gd name="T54" fmla="*/ 81 w 676"/>
              <a:gd name="T55" fmla="*/ 547 h 565"/>
              <a:gd name="T56" fmla="*/ 577 w 676"/>
              <a:gd name="T57" fmla="*/ 565 h 565"/>
              <a:gd name="T58" fmla="*/ 639 w 676"/>
              <a:gd name="T59" fmla="*/ 316 h 565"/>
              <a:gd name="T60" fmla="*/ 675 w 676"/>
              <a:gd name="T61" fmla="*/ 295 h 565"/>
              <a:gd name="T62" fmla="*/ 655 w 676"/>
              <a:gd name="T63" fmla="*/ 24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6" h="565">
                <a:moveTo>
                  <a:pt x="542" y="512"/>
                </a:moveTo>
                <a:cubicBezTo>
                  <a:pt x="541" y="521"/>
                  <a:pt x="530" y="528"/>
                  <a:pt x="518" y="528"/>
                </a:cubicBezTo>
                <a:lnTo>
                  <a:pt x="507" y="528"/>
                </a:lnTo>
                <a:cubicBezTo>
                  <a:pt x="495" y="528"/>
                  <a:pt x="486" y="521"/>
                  <a:pt x="487" y="512"/>
                </a:cubicBezTo>
                <a:lnTo>
                  <a:pt x="506" y="370"/>
                </a:lnTo>
                <a:cubicBezTo>
                  <a:pt x="507" y="358"/>
                  <a:pt x="520" y="348"/>
                  <a:pt x="534" y="348"/>
                </a:cubicBezTo>
                <a:lnTo>
                  <a:pt x="547" y="348"/>
                </a:lnTo>
                <a:cubicBezTo>
                  <a:pt x="562" y="348"/>
                  <a:pt x="571" y="358"/>
                  <a:pt x="569" y="370"/>
                </a:cubicBezTo>
                <a:lnTo>
                  <a:pt x="542" y="512"/>
                </a:lnTo>
                <a:close/>
                <a:moveTo>
                  <a:pt x="426" y="512"/>
                </a:moveTo>
                <a:cubicBezTo>
                  <a:pt x="426" y="521"/>
                  <a:pt x="415" y="528"/>
                  <a:pt x="403" y="528"/>
                </a:cubicBezTo>
                <a:lnTo>
                  <a:pt x="392" y="528"/>
                </a:lnTo>
                <a:cubicBezTo>
                  <a:pt x="380" y="528"/>
                  <a:pt x="371" y="521"/>
                  <a:pt x="371" y="512"/>
                </a:cubicBezTo>
                <a:lnTo>
                  <a:pt x="373" y="370"/>
                </a:lnTo>
                <a:cubicBezTo>
                  <a:pt x="373" y="358"/>
                  <a:pt x="385" y="348"/>
                  <a:pt x="399" y="348"/>
                </a:cubicBezTo>
                <a:lnTo>
                  <a:pt x="412" y="348"/>
                </a:lnTo>
                <a:cubicBezTo>
                  <a:pt x="426" y="348"/>
                  <a:pt x="437" y="358"/>
                  <a:pt x="436" y="370"/>
                </a:cubicBezTo>
                <a:lnTo>
                  <a:pt x="426" y="512"/>
                </a:lnTo>
                <a:close/>
                <a:moveTo>
                  <a:pt x="289" y="528"/>
                </a:moveTo>
                <a:lnTo>
                  <a:pt x="278" y="528"/>
                </a:lnTo>
                <a:cubicBezTo>
                  <a:pt x="266" y="528"/>
                  <a:pt x="256" y="521"/>
                  <a:pt x="255" y="512"/>
                </a:cubicBezTo>
                <a:lnTo>
                  <a:pt x="240" y="370"/>
                </a:lnTo>
                <a:cubicBezTo>
                  <a:pt x="238" y="358"/>
                  <a:pt x="249" y="348"/>
                  <a:pt x="263" y="348"/>
                </a:cubicBezTo>
                <a:lnTo>
                  <a:pt x="276" y="348"/>
                </a:lnTo>
                <a:cubicBezTo>
                  <a:pt x="290" y="348"/>
                  <a:pt x="302" y="358"/>
                  <a:pt x="303" y="370"/>
                </a:cubicBezTo>
                <a:lnTo>
                  <a:pt x="310" y="512"/>
                </a:lnTo>
                <a:cubicBezTo>
                  <a:pt x="310" y="521"/>
                  <a:pt x="301" y="528"/>
                  <a:pt x="289" y="528"/>
                </a:cubicBezTo>
                <a:close/>
                <a:moveTo>
                  <a:pt x="175" y="528"/>
                </a:moveTo>
                <a:lnTo>
                  <a:pt x="164" y="528"/>
                </a:lnTo>
                <a:cubicBezTo>
                  <a:pt x="152" y="528"/>
                  <a:pt x="140" y="521"/>
                  <a:pt x="138" y="512"/>
                </a:cubicBezTo>
                <a:lnTo>
                  <a:pt x="107" y="370"/>
                </a:lnTo>
                <a:cubicBezTo>
                  <a:pt x="104" y="358"/>
                  <a:pt x="113" y="348"/>
                  <a:pt x="127" y="348"/>
                </a:cubicBezTo>
                <a:lnTo>
                  <a:pt x="140" y="348"/>
                </a:lnTo>
                <a:cubicBezTo>
                  <a:pt x="155" y="348"/>
                  <a:pt x="168" y="358"/>
                  <a:pt x="170" y="370"/>
                </a:cubicBezTo>
                <a:lnTo>
                  <a:pt x="194" y="512"/>
                </a:lnTo>
                <a:cubicBezTo>
                  <a:pt x="195" y="521"/>
                  <a:pt x="186" y="528"/>
                  <a:pt x="175" y="528"/>
                </a:cubicBezTo>
                <a:close/>
                <a:moveTo>
                  <a:pt x="311" y="115"/>
                </a:moveTo>
                <a:cubicBezTo>
                  <a:pt x="318" y="118"/>
                  <a:pt x="327" y="121"/>
                  <a:pt x="336" y="121"/>
                </a:cubicBezTo>
                <a:cubicBezTo>
                  <a:pt x="346" y="121"/>
                  <a:pt x="356" y="118"/>
                  <a:pt x="364" y="114"/>
                </a:cubicBezTo>
                <a:lnTo>
                  <a:pt x="496" y="246"/>
                </a:lnTo>
                <a:lnTo>
                  <a:pt x="179" y="246"/>
                </a:lnTo>
                <a:lnTo>
                  <a:pt x="311" y="115"/>
                </a:lnTo>
                <a:close/>
                <a:moveTo>
                  <a:pt x="655" y="246"/>
                </a:moveTo>
                <a:lnTo>
                  <a:pt x="573" y="246"/>
                </a:lnTo>
                <a:lnTo>
                  <a:pt x="396" y="68"/>
                </a:lnTo>
                <a:cubicBezTo>
                  <a:pt x="396" y="66"/>
                  <a:pt x="397" y="63"/>
                  <a:pt x="397" y="61"/>
                </a:cubicBezTo>
                <a:cubicBezTo>
                  <a:pt x="397" y="27"/>
                  <a:pt x="370" y="1"/>
                  <a:pt x="337" y="1"/>
                </a:cubicBezTo>
                <a:cubicBezTo>
                  <a:pt x="303" y="0"/>
                  <a:pt x="276" y="27"/>
                  <a:pt x="276" y="61"/>
                </a:cubicBezTo>
                <a:cubicBezTo>
                  <a:pt x="276" y="64"/>
                  <a:pt x="277" y="67"/>
                  <a:pt x="277" y="70"/>
                </a:cubicBezTo>
                <a:lnTo>
                  <a:pt x="102" y="246"/>
                </a:lnTo>
                <a:lnTo>
                  <a:pt x="21" y="246"/>
                </a:lnTo>
                <a:cubicBezTo>
                  <a:pt x="9" y="246"/>
                  <a:pt x="0" y="255"/>
                  <a:pt x="0" y="267"/>
                </a:cubicBezTo>
                <a:lnTo>
                  <a:pt x="0" y="295"/>
                </a:lnTo>
                <a:cubicBezTo>
                  <a:pt x="0" y="306"/>
                  <a:pt x="9" y="316"/>
                  <a:pt x="21" y="316"/>
                </a:cubicBezTo>
                <a:lnTo>
                  <a:pt x="37" y="316"/>
                </a:lnTo>
                <a:lnTo>
                  <a:pt x="81" y="547"/>
                </a:lnTo>
                <a:cubicBezTo>
                  <a:pt x="81" y="557"/>
                  <a:pt x="89" y="565"/>
                  <a:pt x="98" y="565"/>
                </a:cubicBezTo>
                <a:lnTo>
                  <a:pt x="577" y="565"/>
                </a:lnTo>
                <a:cubicBezTo>
                  <a:pt x="587" y="565"/>
                  <a:pt x="595" y="557"/>
                  <a:pt x="595" y="547"/>
                </a:cubicBezTo>
                <a:lnTo>
                  <a:pt x="639" y="316"/>
                </a:lnTo>
                <a:lnTo>
                  <a:pt x="655" y="316"/>
                </a:lnTo>
                <a:cubicBezTo>
                  <a:pt x="666" y="316"/>
                  <a:pt x="675" y="307"/>
                  <a:pt x="675" y="295"/>
                </a:cubicBezTo>
                <a:lnTo>
                  <a:pt x="675" y="267"/>
                </a:lnTo>
                <a:cubicBezTo>
                  <a:pt x="676" y="255"/>
                  <a:pt x="666" y="246"/>
                  <a:pt x="655" y="246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9" name="Text Box 7">
            <a:extLst>
              <a:ext uri="{FF2B5EF4-FFF2-40B4-BE49-F238E27FC236}">
                <a16:creationId xmlns:a16="http://schemas.microsoft.com/office/drawing/2014/main" id="{C1B3DCCB-13F9-438A-91AA-3983157BD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119" y="5437407"/>
            <a:ext cx="804415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 anchor="ctr">
            <a:spAutoFit/>
          </a:bodyPr>
          <a:lstStyle/>
          <a:p>
            <a:pPr algn="ctr" defTabSz="1088178"/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offer better solution for your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Suplly</a:t>
            </a:r>
            <a:r>
              <a:rPr lang="en-US" sz="900" i="1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chain &amp; </a:t>
            </a:r>
            <a:r>
              <a:rPr lang="en-US" sz="900" i="1" dirty="0" err="1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Logisitcs</a:t>
            </a:r>
            <a:endParaRPr lang="en-US" sz="900" i="1" dirty="0">
              <a:solidFill>
                <a:prstClr val="white">
                  <a:lumMod val="6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0" name="Text Box 7">
            <a:extLst>
              <a:ext uri="{FF2B5EF4-FFF2-40B4-BE49-F238E27FC236}">
                <a16:creationId xmlns:a16="http://schemas.microsoft.com/office/drawing/2014/main" id="{5747E4B4-4696-4EB9-9F6F-1F032A43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789" y="4887690"/>
            <a:ext cx="266355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defTabSz="1088178"/>
            <a:r>
              <a:rPr lang="en-CA" sz="3000" b="1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Solutions</a:t>
            </a:r>
          </a:p>
        </p:txBody>
      </p:sp>
    </p:spTree>
    <p:extLst>
      <p:ext uri="{BB962C8B-B14F-4D97-AF65-F5344CB8AC3E}">
        <p14:creationId xmlns:p14="http://schemas.microsoft.com/office/powerpoint/2010/main" val="29134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/>
      <p:bldP spid="113" grpId="0" animBg="1"/>
      <p:bldP spid="115" grpId="0"/>
      <p:bldP spid="117" grpId="0" animBg="1"/>
      <p:bldP spid="118" grpId="0"/>
      <p:bldP spid="126" grpId="0" animBg="1"/>
      <p:bldP spid="127" grpId="0"/>
      <p:bldP spid="135" grpId="0" animBg="1"/>
      <p:bldP spid="136" grpId="0" animBg="1"/>
      <p:bldP spid="137" grpId="0" animBg="1"/>
      <p:bldP spid="139" grpId="0" animBg="1"/>
      <p:bldP spid="141" grpId="0" animBg="1"/>
      <p:bldP spid="146" grpId="0"/>
      <p:bldP spid="147" grpId="0"/>
      <p:bldP spid="148" grpId="0"/>
      <p:bldP spid="149" grpId="0"/>
      <p:bldP spid="150" grpId="0" animBg="1"/>
      <p:bldP spid="151" grpId="0"/>
      <p:bldP spid="153" grpId="0" animBg="1"/>
      <p:bldP spid="155" grpId="0"/>
      <p:bldP spid="179" grpId="0"/>
      <p:bldP spid="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A63469F-9E31-461B-BA28-294F247E32B3}"/>
              </a:ext>
            </a:extLst>
          </p:cNvPr>
          <p:cNvGrpSpPr/>
          <p:nvPr/>
        </p:nvGrpSpPr>
        <p:grpSpPr>
          <a:xfrm>
            <a:off x="4341736" y="1651398"/>
            <a:ext cx="2263372" cy="1832198"/>
            <a:chOff x="3862430" y="1812926"/>
            <a:chExt cx="3108325" cy="2516187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B256655-9E7B-494F-B89B-C559CB340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405" y="1812926"/>
              <a:ext cx="3054350" cy="1887538"/>
            </a:xfrm>
            <a:custGeom>
              <a:avLst/>
              <a:gdLst>
                <a:gd name="T0" fmla="*/ 0 w 561"/>
                <a:gd name="T1" fmla="*/ 0 h 345"/>
                <a:gd name="T2" fmla="*/ 307 w 561"/>
                <a:gd name="T3" fmla="*/ 0 h 345"/>
                <a:gd name="T4" fmla="*/ 483 w 561"/>
                <a:gd name="T5" fmla="*/ 345 h 345"/>
                <a:gd name="T6" fmla="*/ 415 w 561"/>
                <a:gd name="T7" fmla="*/ 287 h 345"/>
                <a:gd name="T8" fmla="*/ 307 w 561"/>
                <a:gd name="T9" fmla="*/ 90 h 345"/>
                <a:gd name="T10" fmla="*/ 0 w 561"/>
                <a:gd name="T11" fmla="*/ 90 h 345"/>
                <a:gd name="T12" fmla="*/ 0 w 561"/>
                <a:gd name="T13" fmla="*/ 78 h 345"/>
                <a:gd name="T14" fmla="*/ 24 w 561"/>
                <a:gd name="T15" fmla="*/ 45 h 345"/>
                <a:gd name="T16" fmla="*/ 0 w 561"/>
                <a:gd name="T17" fmla="*/ 11 h 345"/>
                <a:gd name="T18" fmla="*/ 0 w 561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1" h="345">
                  <a:moveTo>
                    <a:pt x="0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507" y="28"/>
                    <a:pt x="561" y="222"/>
                    <a:pt x="483" y="345"/>
                  </a:cubicBezTo>
                  <a:cubicBezTo>
                    <a:pt x="454" y="336"/>
                    <a:pt x="431" y="316"/>
                    <a:pt x="415" y="287"/>
                  </a:cubicBezTo>
                  <a:cubicBezTo>
                    <a:pt x="446" y="196"/>
                    <a:pt x="408" y="111"/>
                    <a:pt x="307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4" y="73"/>
                    <a:pt x="24" y="60"/>
                    <a:pt x="24" y="45"/>
                  </a:cubicBezTo>
                  <a:cubicBezTo>
                    <a:pt x="24" y="29"/>
                    <a:pt x="14" y="16"/>
                    <a:pt x="0" y="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5934DD6-DC80-40CE-801A-42BDDC985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430" y="3836988"/>
              <a:ext cx="2193925" cy="492125"/>
            </a:xfrm>
            <a:custGeom>
              <a:avLst/>
              <a:gdLst>
                <a:gd name="T0" fmla="*/ 403 w 403"/>
                <a:gd name="T1" fmla="*/ 69 h 90"/>
                <a:gd name="T2" fmla="*/ 313 w 403"/>
                <a:gd name="T3" fmla="*/ 89 h 90"/>
                <a:gd name="T4" fmla="*/ 28 w 403"/>
                <a:gd name="T5" fmla="*/ 90 h 90"/>
                <a:gd name="T6" fmla="*/ 28 w 403"/>
                <a:gd name="T7" fmla="*/ 73 h 90"/>
                <a:gd name="T8" fmla="*/ 0 w 403"/>
                <a:gd name="T9" fmla="*/ 45 h 90"/>
                <a:gd name="T10" fmla="*/ 28 w 403"/>
                <a:gd name="T11" fmla="*/ 17 h 90"/>
                <a:gd name="T12" fmla="*/ 28 w 403"/>
                <a:gd name="T13" fmla="*/ 17 h 90"/>
                <a:gd name="T14" fmla="*/ 29 w 403"/>
                <a:gd name="T15" fmla="*/ 1 h 90"/>
                <a:gd name="T16" fmla="*/ 318 w 403"/>
                <a:gd name="T17" fmla="*/ 1 h 90"/>
                <a:gd name="T18" fmla="*/ 331 w 403"/>
                <a:gd name="T19" fmla="*/ 0 h 90"/>
                <a:gd name="T20" fmla="*/ 403 w 403"/>
                <a:gd name="T21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90">
                  <a:moveTo>
                    <a:pt x="403" y="69"/>
                  </a:moveTo>
                  <a:cubicBezTo>
                    <a:pt x="380" y="84"/>
                    <a:pt x="350" y="90"/>
                    <a:pt x="313" y="89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13" y="73"/>
                    <a:pt x="0" y="61"/>
                    <a:pt x="0" y="45"/>
                  </a:cubicBezTo>
                  <a:cubicBezTo>
                    <a:pt x="0" y="30"/>
                    <a:pt x="13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23" y="0"/>
                    <a:pt x="327" y="0"/>
                    <a:pt x="331" y="0"/>
                  </a:cubicBezTo>
                  <a:cubicBezTo>
                    <a:pt x="350" y="30"/>
                    <a:pt x="374" y="53"/>
                    <a:pt x="403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EDBF0B-51CF-4308-9C62-8A26B2546B0F}"/>
              </a:ext>
            </a:extLst>
          </p:cNvPr>
          <p:cNvGrpSpPr/>
          <p:nvPr/>
        </p:nvGrpSpPr>
        <p:grpSpPr>
          <a:xfrm>
            <a:off x="5364763" y="1643306"/>
            <a:ext cx="2251813" cy="1828732"/>
            <a:chOff x="5267368" y="1801813"/>
            <a:chExt cx="3092450" cy="2511426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53E569B-A413-4A6C-BE3F-750E35641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68" y="2425701"/>
              <a:ext cx="3054350" cy="1887538"/>
            </a:xfrm>
            <a:custGeom>
              <a:avLst/>
              <a:gdLst>
                <a:gd name="T0" fmla="*/ 561 w 561"/>
                <a:gd name="T1" fmla="*/ 345 h 345"/>
                <a:gd name="T2" fmla="*/ 254 w 561"/>
                <a:gd name="T3" fmla="*/ 345 h 345"/>
                <a:gd name="T4" fmla="*/ 78 w 561"/>
                <a:gd name="T5" fmla="*/ 0 h 345"/>
                <a:gd name="T6" fmla="*/ 146 w 561"/>
                <a:gd name="T7" fmla="*/ 58 h 345"/>
                <a:gd name="T8" fmla="*/ 254 w 561"/>
                <a:gd name="T9" fmla="*/ 255 h 345"/>
                <a:gd name="T10" fmla="*/ 561 w 561"/>
                <a:gd name="T11" fmla="*/ 255 h 345"/>
                <a:gd name="T12" fmla="*/ 561 w 561"/>
                <a:gd name="T13" fmla="*/ 267 h 345"/>
                <a:gd name="T14" fmla="*/ 537 w 561"/>
                <a:gd name="T15" fmla="*/ 301 h 345"/>
                <a:gd name="T16" fmla="*/ 561 w 561"/>
                <a:gd name="T17" fmla="*/ 334 h 345"/>
                <a:gd name="T18" fmla="*/ 561 w 561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1" h="345">
                  <a:moveTo>
                    <a:pt x="561" y="345"/>
                  </a:moveTo>
                  <a:cubicBezTo>
                    <a:pt x="254" y="345"/>
                    <a:pt x="254" y="345"/>
                    <a:pt x="254" y="345"/>
                  </a:cubicBezTo>
                  <a:cubicBezTo>
                    <a:pt x="54" y="317"/>
                    <a:pt x="0" y="123"/>
                    <a:pt x="78" y="0"/>
                  </a:cubicBezTo>
                  <a:cubicBezTo>
                    <a:pt x="107" y="9"/>
                    <a:pt x="130" y="29"/>
                    <a:pt x="146" y="58"/>
                  </a:cubicBezTo>
                  <a:cubicBezTo>
                    <a:pt x="114" y="149"/>
                    <a:pt x="153" y="235"/>
                    <a:pt x="254" y="255"/>
                  </a:cubicBezTo>
                  <a:cubicBezTo>
                    <a:pt x="561" y="255"/>
                    <a:pt x="561" y="255"/>
                    <a:pt x="561" y="255"/>
                  </a:cubicBezTo>
                  <a:cubicBezTo>
                    <a:pt x="561" y="267"/>
                    <a:pt x="561" y="267"/>
                    <a:pt x="561" y="267"/>
                  </a:cubicBezTo>
                  <a:cubicBezTo>
                    <a:pt x="547" y="272"/>
                    <a:pt x="537" y="285"/>
                    <a:pt x="537" y="301"/>
                  </a:cubicBezTo>
                  <a:cubicBezTo>
                    <a:pt x="537" y="316"/>
                    <a:pt x="547" y="329"/>
                    <a:pt x="561" y="334"/>
                  </a:cubicBezTo>
                  <a:lnTo>
                    <a:pt x="561" y="3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C8FB5BD-E48B-4F52-BD7D-9CC82A760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655" y="1801813"/>
              <a:ext cx="2189163" cy="492125"/>
            </a:xfrm>
            <a:custGeom>
              <a:avLst/>
              <a:gdLst>
                <a:gd name="T0" fmla="*/ 0 w 402"/>
                <a:gd name="T1" fmla="*/ 21 h 90"/>
                <a:gd name="T2" fmla="*/ 89 w 402"/>
                <a:gd name="T3" fmla="*/ 1 h 90"/>
                <a:gd name="T4" fmla="*/ 375 w 402"/>
                <a:gd name="T5" fmla="*/ 0 h 90"/>
                <a:gd name="T6" fmla="*/ 374 w 402"/>
                <a:gd name="T7" fmla="*/ 17 h 90"/>
                <a:gd name="T8" fmla="*/ 402 w 402"/>
                <a:gd name="T9" fmla="*/ 45 h 90"/>
                <a:gd name="T10" fmla="*/ 374 w 402"/>
                <a:gd name="T11" fmla="*/ 73 h 90"/>
                <a:gd name="T12" fmla="*/ 374 w 402"/>
                <a:gd name="T13" fmla="*/ 73 h 90"/>
                <a:gd name="T14" fmla="*/ 374 w 402"/>
                <a:gd name="T15" fmla="*/ 90 h 90"/>
                <a:gd name="T16" fmla="*/ 84 w 402"/>
                <a:gd name="T17" fmla="*/ 90 h 90"/>
                <a:gd name="T18" fmla="*/ 71 w 402"/>
                <a:gd name="T19" fmla="*/ 90 h 90"/>
                <a:gd name="T20" fmla="*/ 0 w 402"/>
                <a:gd name="T21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2" h="90">
                  <a:moveTo>
                    <a:pt x="0" y="21"/>
                  </a:moveTo>
                  <a:cubicBezTo>
                    <a:pt x="22" y="6"/>
                    <a:pt x="52" y="0"/>
                    <a:pt x="89" y="1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90" y="17"/>
                    <a:pt x="402" y="30"/>
                    <a:pt x="402" y="45"/>
                  </a:cubicBezTo>
                  <a:cubicBezTo>
                    <a:pt x="402" y="60"/>
                    <a:pt x="390" y="73"/>
                    <a:pt x="374" y="73"/>
                  </a:cubicBezTo>
                  <a:cubicBezTo>
                    <a:pt x="374" y="73"/>
                    <a:pt x="374" y="73"/>
                    <a:pt x="374" y="73"/>
                  </a:cubicBezTo>
                  <a:cubicBezTo>
                    <a:pt x="374" y="90"/>
                    <a:pt x="374" y="90"/>
                    <a:pt x="374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0" y="90"/>
                    <a:pt x="76" y="90"/>
                    <a:pt x="71" y="90"/>
                  </a:cubicBezTo>
                  <a:cubicBezTo>
                    <a:pt x="52" y="60"/>
                    <a:pt x="28" y="38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</p:grpSp>
      <p:sp>
        <p:nvSpPr>
          <p:cNvPr id="19" name="Freeform 9">
            <a:extLst>
              <a:ext uri="{FF2B5EF4-FFF2-40B4-BE49-F238E27FC236}">
                <a16:creationId xmlns:a16="http://schemas.microsoft.com/office/drawing/2014/main" id="{03C9CAD6-D2A4-49E8-B5D0-24CC63C3419B}"/>
              </a:ext>
            </a:extLst>
          </p:cNvPr>
          <p:cNvSpPr>
            <a:spLocks/>
          </p:cNvSpPr>
          <p:nvPr/>
        </p:nvSpPr>
        <p:spPr bwMode="auto">
          <a:xfrm>
            <a:off x="2316491" y="1647932"/>
            <a:ext cx="2132749" cy="1835667"/>
          </a:xfrm>
          <a:custGeom>
            <a:avLst/>
            <a:gdLst>
              <a:gd name="T0" fmla="*/ 220 w 538"/>
              <a:gd name="T1" fmla="*/ 0 h 461"/>
              <a:gd name="T2" fmla="*/ 510 w 538"/>
              <a:gd name="T3" fmla="*/ 1 h 461"/>
              <a:gd name="T4" fmla="*/ 510 w 538"/>
              <a:gd name="T5" fmla="*/ 18 h 461"/>
              <a:gd name="T6" fmla="*/ 538 w 538"/>
              <a:gd name="T7" fmla="*/ 46 h 461"/>
              <a:gd name="T8" fmla="*/ 510 w 538"/>
              <a:gd name="T9" fmla="*/ 73 h 461"/>
              <a:gd name="T10" fmla="*/ 510 w 538"/>
              <a:gd name="T11" fmla="*/ 73 h 461"/>
              <a:gd name="T12" fmla="*/ 509 w 538"/>
              <a:gd name="T13" fmla="*/ 90 h 461"/>
              <a:gd name="T14" fmla="*/ 220 w 538"/>
              <a:gd name="T15" fmla="*/ 90 h 461"/>
              <a:gd name="T16" fmla="*/ 220 w 538"/>
              <a:gd name="T17" fmla="*/ 91 h 461"/>
              <a:gd name="T18" fmla="*/ 94 w 538"/>
              <a:gd name="T19" fmla="*/ 230 h 461"/>
              <a:gd name="T20" fmla="*/ 220 w 538"/>
              <a:gd name="T21" fmla="*/ 370 h 461"/>
              <a:gd name="T22" fmla="*/ 220 w 538"/>
              <a:gd name="T23" fmla="*/ 371 h 461"/>
              <a:gd name="T24" fmla="*/ 527 w 538"/>
              <a:gd name="T25" fmla="*/ 371 h 461"/>
              <a:gd name="T26" fmla="*/ 527 w 538"/>
              <a:gd name="T27" fmla="*/ 382 h 461"/>
              <a:gd name="T28" fmla="*/ 503 w 538"/>
              <a:gd name="T29" fmla="*/ 416 h 461"/>
              <a:gd name="T30" fmla="*/ 527 w 538"/>
              <a:gd name="T31" fmla="*/ 449 h 461"/>
              <a:gd name="T32" fmla="*/ 527 w 538"/>
              <a:gd name="T33" fmla="*/ 461 h 461"/>
              <a:gd name="T34" fmla="*/ 220 w 538"/>
              <a:gd name="T35" fmla="*/ 461 h 461"/>
              <a:gd name="T36" fmla="*/ 220 w 538"/>
              <a:gd name="T37" fmla="*/ 461 h 461"/>
              <a:gd name="T38" fmla="*/ 0 w 538"/>
              <a:gd name="T39" fmla="*/ 232 h 461"/>
              <a:gd name="T40" fmla="*/ 0 w 538"/>
              <a:gd name="T41" fmla="*/ 232 h 461"/>
              <a:gd name="T42" fmla="*/ 0 w 538"/>
              <a:gd name="T43" fmla="*/ 230 h 461"/>
              <a:gd name="T44" fmla="*/ 0 w 538"/>
              <a:gd name="T45" fmla="*/ 229 h 461"/>
              <a:gd name="T46" fmla="*/ 0 w 538"/>
              <a:gd name="T47" fmla="*/ 229 h 461"/>
              <a:gd name="T48" fmla="*/ 220 w 538"/>
              <a:gd name="T49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8" h="461">
                <a:moveTo>
                  <a:pt x="220" y="0"/>
                </a:moveTo>
                <a:cubicBezTo>
                  <a:pt x="220" y="4"/>
                  <a:pt x="485" y="1"/>
                  <a:pt x="510" y="1"/>
                </a:cubicBezTo>
                <a:cubicBezTo>
                  <a:pt x="510" y="18"/>
                  <a:pt x="510" y="18"/>
                  <a:pt x="510" y="18"/>
                </a:cubicBezTo>
                <a:cubicBezTo>
                  <a:pt x="525" y="18"/>
                  <a:pt x="538" y="30"/>
                  <a:pt x="538" y="46"/>
                </a:cubicBezTo>
                <a:cubicBezTo>
                  <a:pt x="538" y="61"/>
                  <a:pt x="525" y="73"/>
                  <a:pt x="510" y="73"/>
                </a:cubicBezTo>
                <a:cubicBezTo>
                  <a:pt x="510" y="73"/>
                  <a:pt x="510" y="73"/>
                  <a:pt x="510" y="73"/>
                </a:cubicBezTo>
                <a:cubicBezTo>
                  <a:pt x="509" y="90"/>
                  <a:pt x="509" y="90"/>
                  <a:pt x="509" y="90"/>
                </a:cubicBezTo>
                <a:cubicBezTo>
                  <a:pt x="220" y="90"/>
                  <a:pt x="220" y="90"/>
                  <a:pt x="220" y="90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144" y="95"/>
                  <a:pt x="98" y="139"/>
                  <a:pt x="94" y="230"/>
                </a:cubicBezTo>
                <a:cubicBezTo>
                  <a:pt x="98" y="322"/>
                  <a:pt x="144" y="366"/>
                  <a:pt x="220" y="370"/>
                </a:cubicBezTo>
                <a:cubicBezTo>
                  <a:pt x="220" y="371"/>
                  <a:pt x="220" y="371"/>
                  <a:pt x="220" y="371"/>
                </a:cubicBezTo>
                <a:cubicBezTo>
                  <a:pt x="527" y="371"/>
                  <a:pt x="527" y="371"/>
                  <a:pt x="527" y="371"/>
                </a:cubicBezTo>
                <a:cubicBezTo>
                  <a:pt x="527" y="382"/>
                  <a:pt x="527" y="382"/>
                  <a:pt x="527" y="382"/>
                </a:cubicBezTo>
                <a:cubicBezTo>
                  <a:pt x="513" y="387"/>
                  <a:pt x="503" y="400"/>
                  <a:pt x="503" y="416"/>
                </a:cubicBezTo>
                <a:cubicBezTo>
                  <a:pt x="503" y="431"/>
                  <a:pt x="513" y="444"/>
                  <a:pt x="527" y="449"/>
                </a:cubicBezTo>
                <a:cubicBezTo>
                  <a:pt x="527" y="461"/>
                  <a:pt x="527" y="461"/>
                  <a:pt x="527" y="461"/>
                </a:cubicBezTo>
                <a:cubicBezTo>
                  <a:pt x="220" y="461"/>
                  <a:pt x="220" y="461"/>
                  <a:pt x="220" y="461"/>
                </a:cubicBezTo>
                <a:cubicBezTo>
                  <a:pt x="220" y="461"/>
                  <a:pt x="220" y="461"/>
                  <a:pt x="220" y="461"/>
                </a:cubicBezTo>
                <a:cubicBezTo>
                  <a:pt x="78" y="455"/>
                  <a:pt x="4" y="371"/>
                  <a:pt x="0" y="232"/>
                </a:cubicBezTo>
                <a:cubicBezTo>
                  <a:pt x="0" y="232"/>
                  <a:pt x="0" y="232"/>
                  <a:pt x="0" y="232"/>
                </a:cubicBezTo>
                <a:cubicBezTo>
                  <a:pt x="0" y="231"/>
                  <a:pt x="0" y="231"/>
                  <a:pt x="0" y="230"/>
                </a:cubicBezTo>
                <a:cubicBezTo>
                  <a:pt x="0" y="230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4" y="90"/>
                  <a:pt x="78" y="6"/>
                  <a:pt x="22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7E0C7C82-57D3-4543-A9B3-C9635E9E4CC3}"/>
              </a:ext>
            </a:extLst>
          </p:cNvPr>
          <p:cNvSpPr>
            <a:spLocks/>
          </p:cNvSpPr>
          <p:nvPr/>
        </p:nvSpPr>
        <p:spPr bwMode="auto">
          <a:xfrm>
            <a:off x="7520629" y="1647932"/>
            <a:ext cx="2132749" cy="1835667"/>
          </a:xfrm>
          <a:custGeom>
            <a:avLst/>
            <a:gdLst>
              <a:gd name="T0" fmla="*/ 318 w 538"/>
              <a:gd name="T1" fmla="*/ 461 h 461"/>
              <a:gd name="T2" fmla="*/ 28 w 538"/>
              <a:gd name="T3" fmla="*/ 460 h 461"/>
              <a:gd name="T4" fmla="*/ 28 w 538"/>
              <a:gd name="T5" fmla="*/ 443 h 461"/>
              <a:gd name="T6" fmla="*/ 0 w 538"/>
              <a:gd name="T7" fmla="*/ 415 h 461"/>
              <a:gd name="T8" fmla="*/ 28 w 538"/>
              <a:gd name="T9" fmla="*/ 387 h 461"/>
              <a:gd name="T10" fmla="*/ 28 w 538"/>
              <a:gd name="T11" fmla="*/ 387 h 461"/>
              <a:gd name="T12" fmla="*/ 28 w 538"/>
              <a:gd name="T13" fmla="*/ 370 h 461"/>
              <a:gd name="T14" fmla="*/ 318 w 538"/>
              <a:gd name="T15" fmla="*/ 370 h 461"/>
              <a:gd name="T16" fmla="*/ 318 w 538"/>
              <a:gd name="T17" fmla="*/ 370 h 461"/>
              <a:gd name="T18" fmla="*/ 444 w 538"/>
              <a:gd name="T19" fmla="*/ 230 h 461"/>
              <a:gd name="T20" fmla="*/ 318 w 538"/>
              <a:gd name="T21" fmla="*/ 91 h 461"/>
              <a:gd name="T22" fmla="*/ 318 w 538"/>
              <a:gd name="T23" fmla="*/ 90 h 461"/>
              <a:gd name="T24" fmla="*/ 11 w 538"/>
              <a:gd name="T25" fmla="*/ 90 h 461"/>
              <a:gd name="T26" fmla="*/ 11 w 538"/>
              <a:gd name="T27" fmla="*/ 79 h 461"/>
              <a:gd name="T28" fmla="*/ 35 w 538"/>
              <a:gd name="T29" fmla="*/ 45 h 461"/>
              <a:gd name="T30" fmla="*/ 11 w 538"/>
              <a:gd name="T31" fmla="*/ 12 h 461"/>
              <a:gd name="T32" fmla="*/ 11 w 538"/>
              <a:gd name="T33" fmla="*/ 0 h 461"/>
              <a:gd name="T34" fmla="*/ 318 w 538"/>
              <a:gd name="T35" fmla="*/ 0 h 461"/>
              <a:gd name="T36" fmla="*/ 318 w 538"/>
              <a:gd name="T37" fmla="*/ 0 h 461"/>
              <a:gd name="T38" fmla="*/ 538 w 538"/>
              <a:gd name="T39" fmla="*/ 229 h 461"/>
              <a:gd name="T40" fmla="*/ 538 w 538"/>
              <a:gd name="T41" fmla="*/ 229 h 461"/>
              <a:gd name="T42" fmla="*/ 538 w 538"/>
              <a:gd name="T43" fmla="*/ 230 h 461"/>
              <a:gd name="T44" fmla="*/ 538 w 538"/>
              <a:gd name="T45" fmla="*/ 232 h 461"/>
              <a:gd name="T46" fmla="*/ 538 w 538"/>
              <a:gd name="T47" fmla="*/ 232 h 461"/>
              <a:gd name="T48" fmla="*/ 318 w 538"/>
              <a:gd name="T49" fmla="*/ 46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8" h="461">
                <a:moveTo>
                  <a:pt x="318" y="461"/>
                </a:moveTo>
                <a:cubicBezTo>
                  <a:pt x="318" y="457"/>
                  <a:pt x="53" y="460"/>
                  <a:pt x="28" y="460"/>
                </a:cubicBezTo>
                <a:cubicBezTo>
                  <a:pt x="28" y="443"/>
                  <a:pt x="28" y="443"/>
                  <a:pt x="28" y="443"/>
                </a:cubicBezTo>
                <a:cubicBezTo>
                  <a:pt x="13" y="443"/>
                  <a:pt x="0" y="430"/>
                  <a:pt x="0" y="415"/>
                </a:cubicBezTo>
                <a:cubicBezTo>
                  <a:pt x="0" y="400"/>
                  <a:pt x="13" y="387"/>
                  <a:pt x="28" y="387"/>
                </a:cubicBezTo>
                <a:cubicBezTo>
                  <a:pt x="28" y="387"/>
                  <a:pt x="28" y="387"/>
                  <a:pt x="28" y="387"/>
                </a:cubicBezTo>
                <a:cubicBezTo>
                  <a:pt x="28" y="370"/>
                  <a:pt x="28" y="370"/>
                  <a:pt x="28" y="370"/>
                </a:cubicBezTo>
                <a:cubicBezTo>
                  <a:pt x="318" y="370"/>
                  <a:pt x="318" y="370"/>
                  <a:pt x="318" y="370"/>
                </a:cubicBezTo>
                <a:cubicBezTo>
                  <a:pt x="318" y="370"/>
                  <a:pt x="318" y="370"/>
                  <a:pt x="318" y="370"/>
                </a:cubicBezTo>
                <a:cubicBezTo>
                  <a:pt x="394" y="366"/>
                  <a:pt x="440" y="322"/>
                  <a:pt x="444" y="230"/>
                </a:cubicBezTo>
                <a:cubicBezTo>
                  <a:pt x="440" y="139"/>
                  <a:pt x="394" y="95"/>
                  <a:pt x="318" y="91"/>
                </a:cubicBezTo>
                <a:cubicBezTo>
                  <a:pt x="318" y="90"/>
                  <a:pt x="318" y="90"/>
                  <a:pt x="318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79"/>
                  <a:pt x="11" y="79"/>
                  <a:pt x="11" y="79"/>
                </a:cubicBezTo>
                <a:cubicBezTo>
                  <a:pt x="25" y="74"/>
                  <a:pt x="35" y="61"/>
                  <a:pt x="35" y="45"/>
                </a:cubicBezTo>
                <a:cubicBezTo>
                  <a:pt x="35" y="30"/>
                  <a:pt x="25" y="16"/>
                  <a:pt x="11" y="12"/>
                </a:cubicBezTo>
                <a:cubicBezTo>
                  <a:pt x="11" y="0"/>
                  <a:pt x="11" y="0"/>
                  <a:pt x="11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459" y="6"/>
                  <a:pt x="534" y="90"/>
                  <a:pt x="538" y="229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8" y="229"/>
                  <a:pt x="538" y="230"/>
                  <a:pt x="538" y="230"/>
                </a:cubicBezTo>
                <a:cubicBezTo>
                  <a:pt x="538" y="231"/>
                  <a:pt x="538" y="231"/>
                  <a:pt x="538" y="232"/>
                </a:cubicBezTo>
                <a:cubicBezTo>
                  <a:pt x="538" y="232"/>
                  <a:pt x="538" y="232"/>
                  <a:pt x="538" y="232"/>
                </a:cubicBezTo>
                <a:cubicBezTo>
                  <a:pt x="534" y="371"/>
                  <a:pt x="459" y="455"/>
                  <a:pt x="318" y="4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AC760BF7-83E4-4DC1-9CB6-245D088FC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924" y="1138099"/>
            <a:ext cx="804415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 anchor="ctr">
            <a:spAutoFit/>
          </a:bodyPr>
          <a:lstStyle/>
          <a:p>
            <a:pPr algn="ctr" defTabSz="1088178"/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 to End Solutions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9BAE2209-8E1E-4BD9-A156-200B3FA2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784" y="620945"/>
            <a:ext cx="721287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defTabSz="1088178"/>
            <a:r>
              <a:rPr lang="en-CA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Logistics Solutions for Your Supply Chain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B9979B2B-5099-4BF7-9702-D3EC370DF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700" y="4356866"/>
            <a:ext cx="1956789" cy="6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Delivery Order Management</a:t>
            </a:r>
          </a:p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Billing Management</a:t>
            </a:r>
            <a:b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Warehouse and Inventory Management</a:t>
            </a:r>
          </a:p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Tracking &amp; </a:t>
            </a:r>
            <a:r>
              <a:rPr lang="en-US" sz="8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Traceblity</a:t>
            </a:r>
            <a:endParaRPr lang="en-US" sz="825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360</a:t>
            </a:r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" pitchFamily="34" charset="0"/>
                <a:cs typeface="Segoe UI Light" panose="020B0502040204020203" pitchFamily="34" charset="0"/>
              </a:rPr>
              <a:t>⁰ Information</a:t>
            </a:r>
            <a:endParaRPr lang="en-US" sz="825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45C51DBE-D43C-40E6-9A19-D475C97EB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489" y="4356866"/>
            <a:ext cx="1981016" cy="6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Shipment Handling</a:t>
            </a:r>
          </a:p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Warehouse and Inventory Handling</a:t>
            </a:r>
          </a:p>
          <a:p>
            <a:pPr algn="ctr" defTabSz="1088178"/>
            <a:r>
              <a:rPr lang="en-US" sz="8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Multimoda</a:t>
            </a:r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Transportation</a:t>
            </a:r>
            <a:b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8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Transportation</a:t>
            </a:r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Support</a:t>
            </a:r>
          </a:p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Contract Logistics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97152DAF-563E-4C66-BE02-CB21AD13E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99" y="4356866"/>
            <a:ext cx="1658297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Circular &amp; </a:t>
            </a:r>
            <a:r>
              <a:rPr lang="en-US" sz="8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Recyling</a:t>
            </a:r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Logistics</a:t>
            </a:r>
          </a:p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Replacement Management</a:t>
            </a:r>
          </a:p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Return of Repair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5A304ABD-DF9B-48CF-BD68-0E05038BA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126" y="4356866"/>
            <a:ext cx="16582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Logistics Management Support</a:t>
            </a:r>
          </a:p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Forecast &amp; Trend  for Logistics</a:t>
            </a:r>
          </a:p>
          <a:p>
            <a:pPr algn="ctr" defTabSz="1088178"/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Improvement &amp; Quality Management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8D48D3-8541-40CA-9AD3-A312680805E3}"/>
              </a:ext>
            </a:extLst>
          </p:cNvPr>
          <p:cNvSpPr/>
          <p:nvPr/>
        </p:nvSpPr>
        <p:spPr>
          <a:xfrm>
            <a:off x="2201265" y="3690732"/>
            <a:ext cx="1956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Information Flow Platform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238826-11B8-4D25-8196-64456D2A9F18}"/>
              </a:ext>
            </a:extLst>
          </p:cNvPr>
          <p:cNvSpPr/>
          <p:nvPr/>
        </p:nvSpPr>
        <p:spPr>
          <a:xfrm>
            <a:off x="4494982" y="3672834"/>
            <a:ext cx="1208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Primary Product Flow Logistics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DF4A34-7789-411E-A4E8-8F75A4802BFB}"/>
              </a:ext>
            </a:extLst>
          </p:cNvPr>
          <p:cNvSpPr/>
          <p:nvPr/>
        </p:nvSpPr>
        <p:spPr>
          <a:xfrm>
            <a:off x="6293411" y="3667679"/>
            <a:ext cx="1605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Reverse Product Logistics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95FAC3-392F-4164-9667-5ECF85CB2F18}"/>
              </a:ext>
            </a:extLst>
          </p:cNvPr>
          <p:cNvSpPr/>
          <p:nvPr/>
        </p:nvSpPr>
        <p:spPr>
          <a:xfrm>
            <a:off x="8262126" y="3675599"/>
            <a:ext cx="1731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Expert Consultation Support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D9C629B3-24D7-4EDA-96EF-FB4F4EE3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83" y="5284013"/>
            <a:ext cx="185403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5720" tIns="22860" rIns="45720" bIns="22860">
            <a:spAutoFit/>
          </a:bodyPr>
          <a:lstStyle/>
          <a:p>
            <a:pPr algn="ctr" defTabSz="1088178"/>
            <a:r>
              <a:rPr lang="en-CA" sz="8000" b="1" dirty="0">
                <a:solidFill>
                  <a:srgbClr val="592298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6PL</a:t>
            </a:r>
          </a:p>
        </p:txBody>
      </p:sp>
    </p:spTree>
    <p:extLst>
      <p:ext uri="{BB962C8B-B14F-4D97-AF65-F5344CB8AC3E}">
        <p14:creationId xmlns:p14="http://schemas.microsoft.com/office/powerpoint/2010/main" val="38200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2149BBB5-2339-4352-BA94-5E360789C6A6}"/>
              </a:ext>
            </a:extLst>
          </p:cNvPr>
          <p:cNvSpPr txBox="1">
            <a:spLocks/>
          </p:cNvSpPr>
          <p:nvPr/>
        </p:nvSpPr>
        <p:spPr>
          <a:xfrm>
            <a:off x="762000" y="554624"/>
            <a:ext cx="9858375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2860" rIns="45720" bIns="228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178"/>
            <a:r>
              <a:rPr lang="en-ID" sz="3200" b="1" dirty="0">
                <a:solidFill>
                  <a:srgbClr val="592298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Industries We Serve for Logistics Solutions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667FBA0-B64F-42BC-9404-992360D06E31}"/>
              </a:ext>
            </a:extLst>
          </p:cNvPr>
          <p:cNvGrpSpPr/>
          <p:nvPr/>
        </p:nvGrpSpPr>
        <p:grpSpPr>
          <a:xfrm>
            <a:off x="1348395" y="4169383"/>
            <a:ext cx="1042835" cy="778193"/>
            <a:chOff x="3903645" y="3940625"/>
            <a:chExt cx="1058196" cy="921590"/>
          </a:xfrm>
        </p:grpSpPr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21716840-E2BD-4AB1-856B-8415D03BA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45" y="4133391"/>
              <a:ext cx="530851" cy="728824"/>
            </a:xfrm>
            <a:custGeom>
              <a:avLst/>
              <a:gdLst>
                <a:gd name="T0" fmla="*/ 303 w 303"/>
                <a:gd name="T1" fmla="*/ 416 h 416"/>
                <a:gd name="T2" fmla="*/ 303 w 303"/>
                <a:gd name="T3" fmla="*/ 115 h 416"/>
                <a:gd name="T4" fmla="*/ 0 w 303"/>
                <a:gd name="T5" fmla="*/ 0 h 416"/>
                <a:gd name="T6" fmla="*/ 3 w 303"/>
                <a:gd name="T7" fmla="*/ 237 h 416"/>
                <a:gd name="T8" fmla="*/ 303 w 303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416">
                  <a:moveTo>
                    <a:pt x="303" y="416"/>
                  </a:moveTo>
                  <a:lnTo>
                    <a:pt x="303" y="115"/>
                  </a:lnTo>
                  <a:lnTo>
                    <a:pt x="0" y="0"/>
                  </a:lnTo>
                  <a:lnTo>
                    <a:pt x="3" y="237"/>
                  </a:lnTo>
                  <a:lnTo>
                    <a:pt x="303" y="416"/>
                  </a:lnTo>
                  <a:close/>
                </a:path>
              </a:pathLst>
            </a:custGeom>
            <a:solidFill>
              <a:srgbClr val="2980B9">
                <a:lumMod val="5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19C585DB-FCB7-4F6B-AD04-93986E041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39" y="4133391"/>
              <a:ext cx="530851" cy="728824"/>
            </a:xfrm>
            <a:custGeom>
              <a:avLst/>
              <a:gdLst>
                <a:gd name="T0" fmla="*/ 0 w 303"/>
                <a:gd name="T1" fmla="*/ 416 h 416"/>
                <a:gd name="T2" fmla="*/ 0 w 303"/>
                <a:gd name="T3" fmla="*/ 115 h 416"/>
                <a:gd name="T4" fmla="*/ 303 w 303"/>
                <a:gd name="T5" fmla="*/ 0 h 416"/>
                <a:gd name="T6" fmla="*/ 302 w 303"/>
                <a:gd name="T7" fmla="*/ 237 h 416"/>
                <a:gd name="T8" fmla="*/ 0 w 303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416">
                  <a:moveTo>
                    <a:pt x="0" y="416"/>
                  </a:moveTo>
                  <a:lnTo>
                    <a:pt x="0" y="115"/>
                  </a:lnTo>
                  <a:lnTo>
                    <a:pt x="303" y="0"/>
                  </a:lnTo>
                  <a:lnTo>
                    <a:pt x="302" y="237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44768CDA-5115-4B2D-94FB-8FFC9E5B3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45" y="3940625"/>
              <a:ext cx="532602" cy="404708"/>
            </a:xfrm>
            <a:custGeom>
              <a:avLst/>
              <a:gdLst>
                <a:gd name="T0" fmla="*/ 304 w 304"/>
                <a:gd name="T1" fmla="*/ 0 h 231"/>
                <a:gd name="T2" fmla="*/ 304 w 304"/>
                <a:gd name="T3" fmla="*/ 231 h 231"/>
                <a:gd name="T4" fmla="*/ 0 w 304"/>
                <a:gd name="T5" fmla="*/ 114 h 231"/>
                <a:gd name="T6" fmla="*/ 304 w 304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231">
                  <a:moveTo>
                    <a:pt x="304" y="0"/>
                  </a:moveTo>
                  <a:lnTo>
                    <a:pt x="304" y="231"/>
                  </a:lnTo>
                  <a:lnTo>
                    <a:pt x="0" y="11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2980B9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A3646459-7485-435E-A28D-74ACA60CF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39" y="3940625"/>
              <a:ext cx="532602" cy="404708"/>
            </a:xfrm>
            <a:custGeom>
              <a:avLst/>
              <a:gdLst>
                <a:gd name="T0" fmla="*/ 0 w 304"/>
                <a:gd name="T1" fmla="*/ 0 h 231"/>
                <a:gd name="T2" fmla="*/ 0 w 304"/>
                <a:gd name="T3" fmla="*/ 231 h 231"/>
                <a:gd name="T4" fmla="*/ 304 w 304"/>
                <a:gd name="T5" fmla="*/ 114 h 231"/>
                <a:gd name="T6" fmla="*/ 0 w 304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231">
                  <a:moveTo>
                    <a:pt x="0" y="0"/>
                  </a:moveTo>
                  <a:lnTo>
                    <a:pt x="0" y="231"/>
                  </a:lnTo>
                  <a:lnTo>
                    <a:pt x="30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80B9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E6BDB52-4905-4C04-8A3F-E2397513E1BB}"/>
              </a:ext>
            </a:extLst>
          </p:cNvPr>
          <p:cNvGrpSpPr/>
          <p:nvPr/>
        </p:nvGrpSpPr>
        <p:grpSpPr>
          <a:xfrm>
            <a:off x="1348395" y="1928863"/>
            <a:ext cx="1042835" cy="778194"/>
            <a:chOff x="3903645" y="1287247"/>
            <a:chExt cx="1058196" cy="921591"/>
          </a:xfrm>
        </p:grpSpPr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A3E73E8A-4881-4565-887F-50AE953C7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45" y="1287247"/>
              <a:ext cx="530851" cy="728824"/>
            </a:xfrm>
            <a:custGeom>
              <a:avLst/>
              <a:gdLst>
                <a:gd name="T0" fmla="*/ 303 w 303"/>
                <a:gd name="T1" fmla="*/ 0 h 416"/>
                <a:gd name="T2" fmla="*/ 303 w 303"/>
                <a:gd name="T3" fmla="*/ 302 h 416"/>
                <a:gd name="T4" fmla="*/ 0 w 303"/>
                <a:gd name="T5" fmla="*/ 416 h 416"/>
                <a:gd name="T6" fmla="*/ 3 w 303"/>
                <a:gd name="T7" fmla="*/ 179 h 416"/>
                <a:gd name="T8" fmla="*/ 303 w 303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416">
                  <a:moveTo>
                    <a:pt x="303" y="0"/>
                  </a:moveTo>
                  <a:lnTo>
                    <a:pt x="303" y="302"/>
                  </a:lnTo>
                  <a:lnTo>
                    <a:pt x="0" y="416"/>
                  </a:lnTo>
                  <a:lnTo>
                    <a:pt x="3" y="179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0392B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05818248-16F1-496B-AD7C-C4AF9AC81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39" y="1287247"/>
              <a:ext cx="530851" cy="728824"/>
            </a:xfrm>
            <a:custGeom>
              <a:avLst/>
              <a:gdLst>
                <a:gd name="T0" fmla="*/ 0 w 303"/>
                <a:gd name="T1" fmla="*/ 0 h 416"/>
                <a:gd name="T2" fmla="*/ 0 w 303"/>
                <a:gd name="T3" fmla="*/ 302 h 416"/>
                <a:gd name="T4" fmla="*/ 303 w 303"/>
                <a:gd name="T5" fmla="*/ 416 h 416"/>
                <a:gd name="T6" fmla="*/ 302 w 303"/>
                <a:gd name="T7" fmla="*/ 179 h 416"/>
                <a:gd name="T8" fmla="*/ 0 w 303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416">
                  <a:moveTo>
                    <a:pt x="0" y="0"/>
                  </a:moveTo>
                  <a:lnTo>
                    <a:pt x="0" y="302"/>
                  </a:lnTo>
                  <a:lnTo>
                    <a:pt x="303" y="416"/>
                  </a:lnTo>
                  <a:lnTo>
                    <a:pt x="302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B942380B-B9C3-4564-A96C-999BB0FF8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45" y="1805882"/>
              <a:ext cx="532602" cy="402956"/>
            </a:xfrm>
            <a:custGeom>
              <a:avLst/>
              <a:gdLst>
                <a:gd name="T0" fmla="*/ 304 w 304"/>
                <a:gd name="T1" fmla="*/ 230 h 230"/>
                <a:gd name="T2" fmla="*/ 304 w 304"/>
                <a:gd name="T3" fmla="*/ 0 h 230"/>
                <a:gd name="T4" fmla="*/ 0 w 304"/>
                <a:gd name="T5" fmla="*/ 116 h 230"/>
                <a:gd name="T6" fmla="*/ 304 w 304"/>
                <a:gd name="T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230">
                  <a:moveTo>
                    <a:pt x="304" y="230"/>
                  </a:moveTo>
                  <a:lnTo>
                    <a:pt x="304" y="0"/>
                  </a:lnTo>
                  <a:lnTo>
                    <a:pt x="0" y="116"/>
                  </a:lnTo>
                  <a:lnTo>
                    <a:pt x="304" y="230"/>
                  </a:lnTo>
                  <a:close/>
                </a:path>
              </a:pathLst>
            </a:custGeom>
            <a:solidFill>
              <a:srgbClr val="C0392B">
                <a:lumMod val="5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72FDFF01-DB40-4E87-B21E-E3EEE977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39" y="1805882"/>
              <a:ext cx="532602" cy="402956"/>
            </a:xfrm>
            <a:custGeom>
              <a:avLst/>
              <a:gdLst>
                <a:gd name="T0" fmla="*/ 0 w 304"/>
                <a:gd name="T1" fmla="*/ 230 h 230"/>
                <a:gd name="T2" fmla="*/ 0 w 304"/>
                <a:gd name="T3" fmla="*/ 0 h 230"/>
                <a:gd name="T4" fmla="*/ 304 w 304"/>
                <a:gd name="T5" fmla="*/ 116 h 230"/>
                <a:gd name="T6" fmla="*/ 0 w 304"/>
                <a:gd name="T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230">
                  <a:moveTo>
                    <a:pt x="0" y="230"/>
                  </a:moveTo>
                  <a:lnTo>
                    <a:pt x="0" y="0"/>
                  </a:lnTo>
                  <a:lnTo>
                    <a:pt x="304" y="11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C0392B">
                <a:lumMod val="5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9D9E2B-01F4-4170-BBE6-F0ABB7A1C7F8}"/>
              </a:ext>
            </a:extLst>
          </p:cNvPr>
          <p:cNvGrpSpPr/>
          <p:nvPr/>
        </p:nvGrpSpPr>
        <p:grpSpPr>
          <a:xfrm>
            <a:off x="1035889" y="2522134"/>
            <a:ext cx="1671299" cy="691571"/>
            <a:chOff x="3586537" y="1989839"/>
            <a:chExt cx="1695917" cy="819006"/>
          </a:xfrm>
        </p:grpSpPr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F156C28F-11A5-4B02-80BC-3C750B45F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537" y="2554807"/>
              <a:ext cx="849711" cy="254038"/>
            </a:xfrm>
            <a:custGeom>
              <a:avLst/>
              <a:gdLst>
                <a:gd name="T0" fmla="*/ 485 w 485"/>
                <a:gd name="T1" fmla="*/ 0 h 145"/>
                <a:gd name="T2" fmla="*/ 485 w 485"/>
                <a:gd name="T3" fmla="*/ 145 h 145"/>
                <a:gd name="T4" fmla="*/ 0 w 485"/>
                <a:gd name="T5" fmla="*/ 73 h 145"/>
                <a:gd name="T6" fmla="*/ 485 w 485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5" h="145">
                  <a:moveTo>
                    <a:pt x="485" y="0"/>
                  </a:moveTo>
                  <a:lnTo>
                    <a:pt x="485" y="145"/>
                  </a:lnTo>
                  <a:lnTo>
                    <a:pt x="0" y="73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39C12">
                <a:lumMod val="5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D810A76F-DD2C-41CB-A7D9-BEDB3AE51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743" y="2554807"/>
              <a:ext cx="849711" cy="254038"/>
            </a:xfrm>
            <a:custGeom>
              <a:avLst/>
              <a:gdLst>
                <a:gd name="T0" fmla="*/ 0 w 485"/>
                <a:gd name="T1" fmla="*/ 0 h 145"/>
                <a:gd name="T2" fmla="*/ 0 w 485"/>
                <a:gd name="T3" fmla="*/ 145 h 145"/>
                <a:gd name="T4" fmla="*/ 485 w 485"/>
                <a:gd name="T5" fmla="*/ 73 h 145"/>
                <a:gd name="T6" fmla="*/ 0 w 485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5" h="145">
                  <a:moveTo>
                    <a:pt x="0" y="0"/>
                  </a:moveTo>
                  <a:lnTo>
                    <a:pt x="0" y="145"/>
                  </a:lnTo>
                  <a:lnTo>
                    <a:pt x="485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C12">
                <a:lumMod val="5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8060ED0D-1628-4E1D-940B-CD9796A7E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537" y="1989839"/>
              <a:ext cx="847959" cy="699041"/>
            </a:xfrm>
            <a:custGeom>
              <a:avLst/>
              <a:gdLst>
                <a:gd name="T0" fmla="*/ 0 w 484"/>
                <a:gd name="T1" fmla="*/ 144 h 399"/>
                <a:gd name="T2" fmla="*/ 0 w 484"/>
                <a:gd name="T3" fmla="*/ 399 h 399"/>
                <a:gd name="T4" fmla="*/ 484 w 484"/>
                <a:gd name="T5" fmla="*/ 326 h 399"/>
                <a:gd name="T6" fmla="*/ 484 w 484"/>
                <a:gd name="T7" fmla="*/ 0 h 399"/>
                <a:gd name="T8" fmla="*/ 0 w 484"/>
                <a:gd name="T9" fmla="*/ 14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399">
                  <a:moveTo>
                    <a:pt x="0" y="144"/>
                  </a:moveTo>
                  <a:lnTo>
                    <a:pt x="0" y="399"/>
                  </a:lnTo>
                  <a:lnTo>
                    <a:pt x="484" y="326"/>
                  </a:lnTo>
                  <a:lnTo>
                    <a:pt x="48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39C12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1BD188AA-375C-4FE7-94E4-8CF22D37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39" y="1989839"/>
              <a:ext cx="847959" cy="699041"/>
            </a:xfrm>
            <a:custGeom>
              <a:avLst/>
              <a:gdLst>
                <a:gd name="T0" fmla="*/ 484 w 484"/>
                <a:gd name="T1" fmla="*/ 144 h 399"/>
                <a:gd name="T2" fmla="*/ 484 w 484"/>
                <a:gd name="T3" fmla="*/ 399 h 399"/>
                <a:gd name="T4" fmla="*/ 0 w 484"/>
                <a:gd name="T5" fmla="*/ 326 h 399"/>
                <a:gd name="T6" fmla="*/ 0 w 484"/>
                <a:gd name="T7" fmla="*/ 0 h 399"/>
                <a:gd name="T8" fmla="*/ 484 w 484"/>
                <a:gd name="T9" fmla="*/ 14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399">
                  <a:moveTo>
                    <a:pt x="484" y="144"/>
                  </a:moveTo>
                  <a:lnTo>
                    <a:pt x="484" y="399"/>
                  </a:lnTo>
                  <a:lnTo>
                    <a:pt x="0" y="326"/>
                  </a:lnTo>
                  <a:lnTo>
                    <a:pt x="0" y="0"/>
                  </a:lnTo>
                  <a:lnTo>
                    <a:pt x="484" y="144"/>
                  </a:ln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050AFA2-3520-4655-9D46-DB7510756D65}"/>
              </a:ext>
            </a:extLst>
          </p:cNvPr>
          <p:cNvGrpSpPr/>
          <p:nvPr/>
        </p:nvGrpSpPr>
        <p:grpSpPr>
          <a:xfrm>
            <a:off x="1035889" y="3658997"/>
            <a:ext cx="1671299" cy="696787"/>
            <a:chOff x="3586537" y="3336191"/>
            <a:chExt cx="1695917" cy="825183"/>
          </a:xfrm>
        </p:grpSpPr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222F6561-EA83-46EE-9529-A64DDA7FA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537" y="3460582"/>
              <a:ext cx="847959" cy="700792"/>
            </a:xfrm>
            <a:custGeom>
              <a:avLst/>
              <a:gdLst>
                <a:gd name="T0" fmla="*/ 0 w 484"/>
                <a:gd name="T1" fmla="*/ 255 h 400"/>
                <a:gd name="T2" fmla="*/ 0 w 484"/>
                <a:gd name="T3" fmla="*/ 0 h 400"/>
                <a:gd name="T4" fmla="*/ 484 w 484"/>
                <a:gd name="T5" fmla="*/ 74 h 400"/>
                <a:gd name="T6" fmla="*/ 484 w 484"/>
                <a:gd name="T7" fmla="*/ 400 h 400"/>
                <a:gd name="T8" fmla="*/ 0 w 484"/>
                <a:gd name="T9" fmla="*/ 25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400">
                  <a:moveTo>
                    <a:pt x="0" y="255"/>
                  </a:moveTo>
                  <a:lnTo>
                    <a:pt x="0" y="0"/>
                  </a:lnTo>
                  <a:lnTo>
                    <a:pt x="484" y="74"/>
                  </a:lnTo>
                  <a:lnTo>
                    <a:pt x="484" y="400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16A085">
                <a:lumMod val="5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90635A74-9E99-421B-B0A5-F7DB4E16B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39" y="3460582"/>
              <a:ext cx="847959" cy="700792"/>
            </a:xfrm>
            <a:custGeom>
              <a:avLst/>
              <a:gdLst>
                <a:gd name="T0" fmla="*/ 484 w 484"/>
                <a:gd name="T1" fmla="*/ 255 h 400"/>
                <a:gd name="T2" fmla="*/ 484 w 484"/>
                <a:gd name="T3" fmla="*/ 0 h 400"/>
                <a:gd name="T4" fmla="*/ 0 w 484"/>
                <a:gd name="T5" fmla="*/ 74 h 400"/>
                <a:gd name="T6" fmla="*/ 0 w 484"/>
                <a:gd name="T7" fmla="*/ 400 h 400"/>
                <a:gd name="T8" fmla="*/ 484 w 484"/>
                <a:gd name="T9" fmla="*/ 25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400">
                  <a:moveTo>
                    <a:pt x="484" y="255"/>
                  </a:moveTo>
                  <a:lnTo>
                    <a:pt x="484" y="0"/>
                  </a:lnTo>
                  <a:lnTo>
                    <a:pt x="0" y="74"/>
                  </a:lnTo>
                  <a:lnTo>
                    <a:pt x="0" y="400"/>
                  </a:lnTo>
                  <a:lnTo>
                    <a:pt x="484" y="255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5BD76B07-D8C0-4D5F-B454-528F89ABC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537" y="3336191"/>
              <a:ext cx="849711" cy="252285"/>
            </a:xfrm>
            <a:custGeom>
              <a:avLst/>
              <a:gdLst>
                <a:gd name="T0" fmla="*/ 485 w 485"/>
                <a:gd name="T1" fmla="*/ 144 h 144"/>
                <a:gd name="T2" fmla="*/ 485 w 485"/>
                <a:gd name="T3" fmla="*/ 0 h 144"/>
                <a:gd name="T4" fmla="*/ 0 w 485"/>
                <a:gd name="T5" fmla="*/ 71 h 144"/>
                <a:gd name="T6" fmla="*/ 485 w 485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5" h="144">
                  <a:moveTo>
                    <a:pt x="485" y="144"/>
                  </a:moveTo>
                  <a:lnTo>
                    <a:pt x="485" y="0"/>
                  </a:lnTo>
                  <a:lnTo>
                    <a:pt x="0" y="71"/>
                  </a:lnTo>
                  <a:lnTo>
                    <a:pt x="485" y="144"/>
                  </a:lnTo>
                  <a:close/>
                </a:path>
              </a:pathLst>
            </a:custGeom>
            <a:solidFill>
              <a:srgbClr val="16A085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9E3C44FE-53E3-45B9-91A0-03B5254B6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743" y="3336191"/>
              <a:ext cx="849711" cy="252285"/>
            </a:xfrm>
            <a:custGeom>
              <a:avLst/>
              <a:gdLst>
                <a:gd name="T0" fmla="*/ 0 w 485"/>
                <a:gd name="T1" fmla="*/ 144 h 144"/>
                <a:gd name="T2" fmla="*/ 0 w 485"/>
                <a:gd name="T3" fmla="*/ 0 h 144"/>
                <a:gd name="T4" fmla="*/ 485 w 485"/>
                <a:gd name="T5" fmla="*/ 71 h 144"/>
                <a:gd name="T6" fmla="*/ 0 w 485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5" h="144">
                  <a:moveTo>
                    <a:pt x="0" y="144"/>
                  </a:moveTo>
                  <a:lnTo>
                    <a:pt x="0" y="0"/>
                  </a:lnTo>
                  <a:lnTo>
                    <a:pt x="485" y="7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6A085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886ABC6-345E-4B89-8F40-A17DF95831BE}"/>
              </a:ext>
            </a:extLst>
          </p:cNvPr>
          <p:cNvGrpSpPr/>
          <p:nvPr/>
        </p:nvGrpSpPr>
        <p:grpSpPr>
          <a:xfrm>
            <a:off x="732016" y="3132338"/>
            <a:ext cx="2275592" cy="605066"/>
            <a:chOff x="3278188" y="2712485"/>
            <a:chExt cx="2309111" cy="716561"/>
          </a:xfrm>
        </p:grpSpPr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C96CBC37-F991-435A-B41E-36EEA7F67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712485"/>
              <a:ext cx="1156307" cy="716561"/>
            </a:xfrm>
            <a:custGeom>
              <a:avLst/>
              <a:gdLst>
                <a:gd name="T0" fmla="*/ 660 w 660"/>
                <a:gd name="T1" fmla="*/ 0 h 409"/>
                <a:gd name="T2" fmla="*/ 660 w 660"/>
                <a:gd name="T3" fmla="*/ 409 h 409"/>
                <a:gd name="T4" fmla="*/ 0 w 660"/>
                <a:gd name="T5" fmla="*/ 339 h 409"/>
                <a:gd name="T6" fmla="*/ 0 w 660"/>
                <a:gd name="T7" fmla="*/ 66 h 409"/>
                <a:gd name="T8" fmla="*/ 660 w 660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409">
                  <a:moveTo>
                    <a:pt x="660" y="0"/>
                  </a:moveTo>
                  <a:lnTo>
                    <a:pt x="660" y="409"/>
                  </a:lnTo>
                  <a:lnTo>
                    <a:pt x="0" y="339"/>
                  </a:lnTo>
                  <a:lnTo>
                    <a:pt x="0" y="6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BBB59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F43C3B76-DCBC-481A-AA62-7E6A9B970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39" y="2712485"/>
              <a:ext cx="1158060" cy="716561"/>
            </a:xfrm>
            <a:custGeom>
              <a:avLst/>
              <a:gdLst>
                <a:gd name="T0" fmla="*/ 0 w 661"/>
                <a:gd name="T1" fmla="*/ 0 h 409"/>
                <a:gd name="T2" fmla="*/ 0 w 661"/>
                <a:gd name="T3" fmla="*/ 409 h 409"/>
                <a:gd name="T4" fmla="*/ 661 w 661"/>
                <a:gd name="T5" fmla="*/ 339 h 409"/>
                <a:gd name="T6" fmla="*/ 661 w 661"/>
                <a:gd name="T7" fmla="*/ 66 h 409"/>
                <a:gd name="T8" fmla="*/ 0 w 661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409">
                  <a:moveTo>
                    <a:pt x="0" y="0"/>
                  </a:moveTo>
                  <a:lnTo>
                    <a:pt x="0" y="409"/>
                  </a:lnTo>
                  <a:lnTo>
                    <a:pt x="661" y="339"/>
                  </a:lnTo>
                  <a:lnTo>
                    <a:pt x="66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D7A464CE-0342-4BFF-8EA6-14DD6C5973DB}"/>
              </a:ext>
            </a:extLst>
          </p:cNvPr>
          <p:cNvSpPr/>
          <p:nvPr/>
        </p:nvSpPr>
        <p:spPr>
          <a:xfrm>
            <a:off x="5379159" y="1607904"/>
            <a:ext cx="3902096" cy="291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200" b="1" dirty="0" err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Freigt</a:t>
            </a:r>
            <a:r>
              <a:rPr lang="en-US" sz="1200" b="1" dirty="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 dirty="0" err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Forwading</a:t>
            </a:r>
            <a:r>
              <a:rPr lang="en-US" sz="1200" b="1" dirty="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Evolution for many Industries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5774FFE-7F63-463D-A484-D45A961264A2}"/>
              </a:ext>
            </a:extLst>
          </p:cNvPr>
          <p:cNvSpPr/>
          <p:nvPr/>
        </p:nvSpPr>
        <p:spPr>
          <a:xfrm>
            <a:off x="3530589" y="3194307"/>
            <a:ext cx="100059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Automotive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ADF506C-C32B-427A-8A73-2EA718AE93F6}"/>
              </a:ext>
            </a:extLst>
          </p:cNvPr>
          <p:cNvSpPr/>
          <p:nvPr/>
        </p:nvSpPr>
        <p:spPr>
          <a:xfrm>
            <a:off x="5122128" y="3194307"/>
            <a:ext cx="63190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FMCG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4B427FB-845F-4747-B0E4-E52B84AD7BC8}"/>
              </a:ext>
            </a:extLst>
          </p:cNvPr>
          <p:cNvSpPr/>
          <p:nvPr/>
        </p:nvSpPr>
        <p:spPr>
          <a:xfrm>
            <a:off x="6265586" y="3194307"/>
            <a:ext cx="90281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High-Tech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ACD5326-3823-4449-B7B3-35733CEC089F}"/>
              </a:ext>
            </a:extLst>
          </p:cNvPr>
          <p:cNvCxnSpPr>
            <a:cxnSpLocks/>
          </p:cNvCxnSpPr>
          <p:nvPr/>
        </p:nvCxnSpPr>
        <p:spPr>
          <a:xfrm>
            <a:off x="4733346" y="2446405"/>
            <a:ext cx="0" cy="27432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F897CF1-727E-4562-8B19-792F3EF6B8A1}"/>
              </a:ext>
            </a:extLst>
          </p:cNvPr>
          <p:cNvCxnSpPr>
            <a:cxnSpLocks/>
          </p:cNvCxnSpPr>
          <p:nvPr/>
        </p:nvCxnSpPr>
        <p:spPr>
          <a:xfrm>
            <a:off x="6096054" y="2446406"/>
            <a:ext cx="0" cy="27432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6BF32748-70ED-4A66-8627-4CC710777823}"/>
              </a:ext>
            </a:extLst>
          </p:cNvPr>
          <p:cNvSpPr/>
          <p:nvPr/>
        </p:nvSpPr>
        <p:spPr>
          <a:xfrm>
            <a:off x="7492016" y="3194307"/>
            <a:ext cx="8274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Industrial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D7D98E7-19B9-4BAA-9953-1AAC7B0BD1FA}"/>
              </a:ext>
            </a:extLst>
          </p:cNvPr>
          <p:cNvCxnSpPr>
            <a:cxnSpLocks/>
          </p:cNvCxnSpPr>
          <p:nvPr/>
        </p:nvCxnSpPr>
        <p:spPr>
          <a:xfrm>
            <a:off x="7344462" y="2450668"/>
            <a:ext cx="0" cy="27432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19ACB175-A809-4434-9381-FA088466446E}"/>
              </a:ext>
            </a:extLst>
          </p:cNvPr>
          <p:cNvSpPr/>
          <p:nvPr/>
        </p:nvSpPr>
        <p:spPr>
          <a:xfrm>
            <a:off x="8753368" y="3198570"/>
            <a:ext cx="8290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Oil &amp; Gas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3DD8597-8C84-490F-8485-9741AEA901D5}"/>
              </a:ext>
            </a:extLst>
          </p:cNvPr>
          <p:cNvCxnSpPr>
            <a:cxnSpLocks/>
          </p:cNvCxnSpPr>
          <p:nvPr/>
        </p:nvCxnSpPr>
        <p:spPr>
          <a:xfrm>
            <a:off x="8540118" y="2450668"/>
            <a:ext cx="0" cy="27432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sp>
        <p:nvSpPr>
          <p:cNvPr id="99" name="Freeform 172">
            <a:extLst>
              <a:ext uri="{FF2B5EF4-FFF2-40B4-BE49-F238E27FC236}">
                <a16:creationId xmlns:a16="http://schemas.microsoft.com/office/drawing/2014/main" id="{6529720B-3D07-4D8D-BD9D-7B5E888DC0B4}"/>
              </a:ext>
            </a:extLst>
          </p:cNvPr>
          <p:cNvSpPr>
            <a:spLocks noEditPoints="1"/>
          </p:cNvSpPr>
          <p:nvPr/>
        </p:nvSpPr>
        <p:spPr bwMode="auto">
          <a:xfrm>
            <a:off x="5315329" y="2656643"/>
            <a:ext cx="245501" cy="337564"/>
          </a:xfrm>
          <a:custGeom>
            <a:avLst/>
            <a:gdLst>
              <a:gd name="T0" fmla="*/ 67 w 88"/>
              <a:gd name="T1" fmla="*/ 53 h 121"/>
              <a:gd name="T2" fmla="*/ 21 w 88"/>
              <a:gd name="T3" fmla="*/ 53 h 121"/>
              <a:gd name="T4" fmla="*/ 21 w 88"/>
              <a:gd name="T5" fmla="*/ 37 h 121"/>
              <a:gd name="T6" fmla="*/ 44 w 88"/>
              <a:gd name="T7" fmla="*/ 14 h 121"/>
              <a:gd name="T8" fmla="*/ 67 w 88"/>
              <a:gd name="T9" fmla="*/ 37 h 121"/>
              <a:gd name="T10" fmla="*/ 67 w 88"/>
              <a:gd name="T11" fmla="*/ 53 h 121"/>
              <a:gd name="T12" fmla="*/ 52 w 88"/>
              <a:gd name="T13" fmla="*/ 89 h 121"/>
              <a:gd name="T14" fmla="*/ 52 w 88"/>
              <a:gd name="T15" fmla="*/ 103 h 121"/>
              <a:gd name="T16" fmla="*/ 46 w 88"/>
              <a:gd name="T17" fmla="*/ 110 h 121"/>
              <a:gd name="T18" fmla="*/ 39 w 88"/>
              <a:gd name="T19" fmla="*/ 103 h 121"/>
              <a:gd name="T20" fmla="*/ 39 w 88"/>
              <a:gd name="T21" fmla="*/ 89 h 121"/>
              <a:gd name="T22" fmla="*/ 35 w 88"/>
              <a:gd name="T23" fmla="*/ 80 h 121"/>
              <a:gd name="T24" fmla="*/ 46 w 88"/>
              <a:gd name="T25" fmla="*/ 70 h 121"/>
              <a:gd name="T26" fmla="*/ 56 w 88"/>
              <a:gd name="T27" fmla="*/ 80 h 121"/>
              <a:gd name="T28" fmla="*/ 52 w 88"/>
              <a:gd name="T29" fmla="*/ 89 h 121"/>
              <a:gd name="T30" fmla="*/ 81 w 88"/>
              <a:gd name="T31" fmla="*/ 53 h 121"/>
              <a:gd name="T32" fmla="*/ 81 w 88"/>
              <a:gd name="T33" fmla="*/ 37 h 121"/>
              <a:gd name="T34" fmla="*/ 44 w 88"/>
              <a:gd name="T35" fmla="*/ 0 h 121"/>
              <a:gd name="T36" fmla="*/ 7 w 88"/>
              <a:gd name="T37" fmla="*/ 37 h 121"/>
              <a:gd name="T38" fmla="*/ 7 w 88"/>
              <a:gd name="T39" fmla="*/ 53 h 121"/>
              <a:gd name="T40" fmla="*/ 0 w 88"/>
              <a:gd name="T41" fmla="*/ 53 h 121"/>
              <a:gd name="T42" fmla="*/ 0 w 88"/>
              <a:gd name="T43" fmla="*/ 121 h 121"/>
              <a:gd name="T44" fmla="*/ 88 w 88"/>
              <a:gd name="T45" fmla="*/ 121 h 121"/>
              <a:gd name="T46" fmla="*/ 88 w 88"/>
              <a:gd name="T47" fmla="*/ 53 h 121"/>
              <a:gd name="T48" fmla="*/ 81 w 88"/>
              <a:gd name="T49" fmla="*/ 5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21">
                <a:moveTo>
                  <a:pt x="67" y="53"/>
                </a:moveTo>
                <a:cubicBezTo>
                  <a:pt x="21" y="53"/>
                  <a:pt x="21" y="53"/>
                  <a:pt x="21" y="53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24"/>
                  <a:pt x="31" y="14"/>
                  <a:pt x="44" y="14"/>
                </a:cubicBezTo>
                <a:cubicBezTo>
                  <a:pt x="57" y="14"/>
                  <a:pt x="67" y="24"/>
                  <a:pt x="67" y="37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52" y="89"/>
                </a:moveTo>
                <a:cubicBezTo>
                  <a:pt x="52" y="103"/>
                  <a:pt x="52" y="103"/>
                  <a:pt x="52" y="103"/>
                </a:cubicBezTo>
                <a:cubicBezTo>
                  <a:pt x="52" y="107"/>
                  <a:pt x="49" y="110"/>
                  <a:pt x="46" y="110"/>
                </a:cubicBezTo>
                <a:cubicBezTo>
                  <a:pt x="42" y="110"/>
                  <a:pt x="39" y="107"/>
                  <a:pt x="39" y="103"/>
                </a:cubicBezTo>
                <a:cubicBezTo>
                  <a:pt x="39" y="89"/>
                  <a:pt x="39" y="89"/>
                  <a:pt x="39" y="89"/>
                </a:cubicBezTo>
                <a:cubicBezTo>
                  <a:pt x="37" y="87"/>
                  <a:pt x="35" y="84"/>
                  <a:pt x="35" y="80"/>
                </a:cubicBezTo>
                <a:cubicBezTo>
                  <a:pt x="35" y="74"/>
                  <a:pt x="40" y="70"/>
                  <a:pt x="46" y="70"/>
                </a:cubicBezTo>
                <a:cubicBezTo>
                  <a:pt x="52" y="70"/>
                  <a:pt x="56" y="74"/>
                  <a:pt x="56" y="80"/>
                </a:cubicBezTo>
                <a:cubicBezTo>
                  <a:pt x="56" y="84"/>
                  <a:pt x="55" y="87"/>
                  <a:pt x="52" y="89"/>
                </a:cubicBezTo>
                <a:close/>
                <a:moveTo>
                  <a:pt x="81" y="53"/>
                </a:moveTo>
                <a:cubicBezTo>
                  <a:pt x="81" y="37"/>
                  <a:pt x="81" y="37"/>
                  <a:pt x="81" y="37"/>
                </a:cubicBezTo>
                <a:cubicBezTo>
                  <a:pt x="81" y="17"/>
                  <a:pt x="64" y="0"/>
                  <a:pt x="44" y="0"/>
                </a:cubicBezTo>
                <a:cubicBezTo>
                  <a:pt x="24" y="0"/>
                  <a:pt x="7" y="17"/>
                  <a:pt x="7" y="37"/>
                </a:cubicBezTo>
                <a:cubicBezTo>
                  <a:pt x="7" y="53"/>
                  <a:pt x="7" y="53"/>
                  <a:pt x="7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21"/>
                  <a:pt x="0" y="121"/>
                  <a:pt x="0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53"/>
                  <a:pt x="88" y="53"/>
                  <a:pt x="88" y="53"/>
                </a:cubicBezTo>
                <a:cubicBezTo>
                  <a:pt x="81" y="53"/>
                  <a:pt x="81" y="53"/>
                  <a:pt x="81" y="53"/>
                </a:cubicBezTo>
                <a:close/>
              </a:path>
            </a:pathLst>
          </a:custGeom>
          <a:solidFill>
            <a:srgbClr val="F39C1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F8C9DE6-6A8C-4E3D-973D-CD534F0F79F2}"/>
              </a:ext>
            </a:extLst>
          </p:cNvPr>
          <p:cNvCxnSpPr>
            <a:cxnSpLocks/>
          </p:cNvCxnSpPr>
          <p:nvPr/>
        </p:nvCxnSpPr>
        <p:spPr>
          <a:xfrm flipH="1">
            <a:off x="3530589" y="3723626"/>
            <a:ext cx="7290458" cy="41695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9349F9D-F07E-4BC9-9BE1-DD96F072A494}"/>
              </a:ext>
            </a:extLst>
          </p:cNvPr>
          <p:cNvSpPr/>
          <p:nvPr/>
        </p:nvSpPr>
        <p:spPr>
          <a:xfrm>
            <a:off x="3417577" y="4641277"/>
            <a:ext cx="12266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Pharma </a:t>
            </a:r>
          </a:p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and Healthcare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FEDC6A8-7A3D-49FA-A877-8A00F14ABAC4}"/>
              </a:ext>
            </a:extLst>
          </p:cNvPr>
          <p:cNvSpPr/>
          <p:nvPr/>
        </p:nvSpPr>
        <p:spPr>
          <a:xfrm>
            <a:off x="4789505" y="4641277"/>
            <a:ext cx="12971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Retail </a:t>
            </a:r>
          </a:p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and eCommerce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8347225-07ED-4C74-892D-FDE6016D2CE0}"/>
              </a:ext>
            </a:extLst>
          </p:cNvPr>
          <p:cNvSpPr/>
          <p:nvPr/>
        </p:nvSpPr>
        <p:spPr>
          <a:xfrm>
            <a:off x="6225509" y="4684855"/>
            <a:ext cx="9829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Emergency </a:t>
            </a:r>
          </a:p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and Relief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418EE44-D92D-44E6-8212-D6B5A19BF697}"/>
              </a:ext>
            </a:extLst>
          </p:cNvPr>
          <p:cNvSpPr/>
          <p:nvPr/>
        </p:nvSpPr>
        <p:spPr>
          <a:xfrm>
            <a:off x="7507245" y="4641277"/>
            <a:ext cx="7970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Forest</a:t>
            </a:r>
          </a:p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Products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7040855-D1C2-4114-9FB9-FBD0471E6BC6}"/>
              </a:ext>
            </a:extLst>
          </p:cNvPr>
          <p:cNvSpPr/>
          <p:nvPr/>
        </p:nvSpPr>
        <p:spPr>
          <a:xfrm>
            <a:off x="8779016" y="4645540"/>
            <a:ext cx="7777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Hotel</a:t>
            </a:r>
          </a:p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Logistics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DAE26F7-C176-4420-9AB3-81FE0FAFF3B6}"/>
              </a:ext>
            </a:extLst>
          </p:cNvPr>
          <p:cNvSpPr/>
          <p:nvPr/>
        </p:nvSpPr>
        <p:spPr>
          <a:xfrm>
            <a:off x="10099420" y="3168191"/>
            <a:ext cx="7777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Marine </a:t>
            </a:r>
          </a:p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Logistics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7DFC774-2F21-4BD8-8612-2B6EB7C28855}"/>
              </a:ext>
            </a:extLst>
          </p:cNvPr>
          <p:cNvCxnSpPr>
            <a:cxnSpLocks/>
          </p:cNvCxnSpPr>
          <p:nvPr/>
        </p:nvCxnSpPr>
        <p:spPr>
          <a:xfrm>
            <a:off x="9804855" y="2448255"/>
            <a:ext cx="0" cy="27432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FB143BF-AFAF-45B6-ADAF-1E247475549D}"/>
              </a:ext>
            </a:extLst>
          </p:cNvPr>
          <p:cNvSpPr/>
          <p:nvPr/>
        </p:nvSpPr>
        <p:spPr>
          <a:xfrm>
            <a:off x="9985879" y="4651919"/>
            <a:ext cx="10166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Foodservice</a:t>
            </a:r>
          </a:p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Logistics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CA8D6B-F6B6-4FDE-971B-15FAD017E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08" y="2672151"/>
            <a:ext cx="310896" cy="3108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A5218C-ABF6-42CA-B7BF-46FDE1336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8" y="2703669"/>
            <a:ext cx="310896" cy="3108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C3A535-D329-4CAE-9F41-B2DBEB320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62" y="2635208"/>
            <a:ext cx="393192" cy="3931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CF6CED-1AB5-43E3-8B6C-7946E6A78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93" y="2628829"/>
            <a:ext cx="393192" cy="3931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A28BE8-E2E6-45BC-89FF-D8455D4B2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100" y="2718709"/>
            <a:ext cx="393192" cy="3931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A49B573-1CB1-41EF-B886-47747106F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527" y="4082715"/>
            <a:ext cx="393192" cy="3931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3D0F2A-F1A6-4FD5-B1AE-A482EE16FC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32" y="4076031"/>
            <a:ext cx="393192" cy="3931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F42A144-13EA-4296-92C6-53661D9871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60" y="4042082"/>
            <a:ext cx="393192" cy="393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8AA7363-B63B-47CE-A083-89ED4E7054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93" y="4159188"/>
            <a:ext cx="393192" cy="393192"/>
          </a:xfrm>
          <a:prstGeom prst="rect">
            <a:avLst/>
          </a:prstGeom>
        </p:spPr>
      </p:pic>
      <p:sp>
        <p:nvSpPr>
          <p:cNvPr id="158" name="Freeform 105">
            <a:extLst>
              <a:ext uri="{FF2B5EF4-FFF2-40B4-BE49-F238E27FC236}">
                <a16:creationId xmlns:a16="http://schemas.microsoft.com/office/drawing/2014/main" id="{63A2D449-5471-40C1-9BF6-E7FBFAA6C21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20992" y="4159188"/>
            <a:ext cx="278624" cy="338328"/>
          </a:xfrm>
          <a:custGeom>
            <a:avLst/>
            <a:gdLst>
              <a:gd name="T0" fmla="*/ 387 w 739"/>
              <a:gd name="T1" fmla="*/ 543 h 891"/>
              <a:gd name="T2" fmla="*/ 420 w 739"/>
              <a:gd name="T3" fmla="*/ 525 h 891"/>
              <a:gd name="T4" fmla="*/ 353 w 739"/>
              <a:gd name="T5" fmla="*/ 464 h 891"/>
              <a:gd name="T6" fmla="*/ 352 w 739"/>
              <a:gd name="T7" fmla="*/ 445 h 891"/>
              <a:gd name="T8" fmla="*/ 339 w 739"/>
              <a:gd name="T9" fmla="*/ 443 h 891"/>
              <a:gd name="T10" fmla="*/ 342 w 739"/>
              <a:gd name="T11" fmla="*/ 457 h 891"/>
              <a:gd name="T12" fmla="*/ 357 w 739"/>
              <a:gd name="T13" fmla="*/ 500 h 891"/>
              <a:gd name="T14" fmla="*/ 334 w 739"/>
              <a:gd name="T15" fmla="*/ 521 h 891"/>
              <a:gd name="T16" fmla="*/ 295 w 739"/>
              <a:gd name="T17" fmla="*/ 506 h 891"/>
              <a:gd name="T18" fmla="*/ 287 w 739"/>
              <a:gd name="T19" fmla="*/ 450 h 891"/>
              <a:gd name="T20" fmla="*/ 304 w 739"/>
              <a:gd name="T21" fmla="*/ 479 h 891"/>
              <a:gd name="T22" fmla="*/ 318 w 739"/>
              <a:gd name="T23" fmla="*/ 498 h 891"/>
              <a:gd name="T24" fmla="*/ 328 w 739"/>
              <a:gd name="T25" fmla="*/ 488 h 891"/>
              <a:gd name="T26" fmla="*/ 310 w 739"/>
              <a:gd name="T27" fmla="*/ 444 h 891"/>
              <a:gd name="T28" fmla="*/ 330 w 739"/>
              <a:gd name="T29" fmla="*/ 418 h 891"/>
              <a:gd name="T30" fmla="*/ 367 w 739"/>
              <a:gd name="T31" fmla="*/ 434 h 891"/>
              <a:gd name="T32" fmla="*/ 375 w 739"/>
              <a:gd name="T33" fmla="*/ 483 h 891"/>
              <a:gd name="T34" fmla="*/ 406 w 739"/>
              <a:gd name="T35" fmla="*/ 615 h 891"/>
              <a:gd name="T36" fmla="*/ 392 w 739"/>
              <a:gd name="T37" fmla="*/ 577 h 891"/>
              <a:gd name="T38" fmla="*/ 353 w 739"/>
              <a:gd name="T39" fmla="*/ 561 h 891"/>
              <a:gd name="T40" fmla="*/ 426 w 739"/>
              <a:gd name="T41" fmla="*/ 496 h 891"/>
              <a:gd name="T42" fmla="*/ 504 w 739"/>
              <a:gd name="T43" fmla="*/ 574 h 891"/>
              <a:gd name="T44" fmla="*/ 485 w 739"/>
              <a:gd name="T45" fmla="*/ 660 h 891"/>
              <a:gd name="T46" fmla="*/ 413 w 739"/>
              <a:gd name="T47" fmla="*/ 622 h 891"/>
              <a:gd name="T48" fmla="*/ 504 w 739"/>
              <a:gd name="T49" fmla="*/ 574 h 891"/>
              <a:gd name="T50" fmla="*/ 590 w 739"/>
              <a:gd name="T51" fmla="*/ 689 h 891"/>
              <a:gd name="T52" fmla="*/ 543 w 739"/>
              <a:gd name="T53" fmla="*/ 664 h 891"/>
              <a:gd name="T54" fmla="*/ 562 w 739"/>
              <a:gd name="T55" fmla="*/ 712 h 891"/>
              <a:gd name="T56" fmla="*/ 515 w 739"/>
              <a:gd name="T57" fmla="*/ 692 h 891"/>
              <a:gd name="T58" fmla="*/ 536 w 739"/>
              <a:gd name="T59" fmla="*/ 745 h 891"/>
              <a:gd name="T60" fmla="*/ 547 w 739"/>
              <a:gd name="T61" fmla="*/ 617 h 891"/>
              <a:gd name="T62" fmla="*/ 206 w 739"/>
              <a:gd name="T63" fmla="*/ 333 h 891"/>
              <a:gd name="T64" fmla="*/ 204 w 739"/>
              <a:gd name="T65" fmla="*/ 396 h 891"/>
              <a:gd name="T66" fmla="*/ 247 w 739"/>
              <a:gd name="T67" fmla="*/ 387 h 891"/>
              <a:gd name="T68" fmla="*/ 262 w 739"/>
              <a:gd name="T69" fmla="*/ 343 h 891"/>
              <a:gd name="T70" fmla="*/ 262 w 739"/>
              <a:gd name="T71" fmla="*/ 414 h 891"/>
              <a:gd name="T72" fmla="*/ 191 w 739"/>
              <a:gd name="T73" fmla="*/ 414 h 891"/>
              <a:gd name="T74" fmla="*/ 206 w 739"/>
              <a:gd name="T75" fmla="*/ 333 h 891"/>
              <a:gd name="T76" fmla="*/ 243 w 739"/>
              <a:gd name="T77" fmla="*/ 175 h 891"/>
              <a:gd name="T78" fmla="*/ 99 w 739"/>
              <a:gd name="T79" fmla="*/ 0 h 891"/>
              <a:gd name="T80" fmla="*/ 65 w 739"/>
              <a:gd name="T81" fmla="*/ 348 h 891"/>
              <a:gd name="T82" fmla="*/ 110 w 739"/>
              <a:gd name="T83" fmla="*/ 346 h 891"/>
              <a:gd name="T84" fmla="*/ 54 w 739"/>
              <a:gd name="T85" fmla="*/ 169 h 891"/>
              <a:gd name="T86" fmla="*/ 100 w 739"/>
              <a:gd name="T87" fmla="*/ 50 h 891"/>
              <a:gd name="T88" fmla="*/ 173 w 739"/>
              <a:gd name="T89" fmla="*/ 122 h 891"/>
              <a:gd name="T90" fmla="*/ 208 w 739"/>
              <a:gd name="T91" fmla="*/ 268 h 891"/>
              <a:gd name="T92" fmla="*/ 96 w 739"/>
              <a:gd name="T93" fmla="*/ 521 h 891"/>
              <a:gd name="T94" fmla="*/ 739 w 739"/>
              <a:gd name="T95" fmla="*/ 619 h 891"/>
              <a:gd name="T96" fmla="*/ 256 w 739"/>
              <a:gd name="T97" fmla="*/ 262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9" h="891">
                <a:moveTo>
                  <a:pt x="420" y="525"/>
                </a:moveTo>
                <a:lnTo>
                  <a:pt x="387" y="543"/>
                </a:lnTo>
                <a:lnTo>
                  <a:pt x="402" y="558"/>
                </a:lnTo>
                <a:lnTo>
                  <a:pt x="420" y="525"/>
                </a:lnTo>
                <a:close/>
                <a:moveTo>
                  <a:pt x="375" y="483"/>
                </a:moveTo>
                <a:lnTo>
                  <a:pt x="353" y="464"/>
                </a:lnTo>
                <a:cubicBezTo>
                  <a:pt x="356" y="461"/>
                  <a:pt x="357" y="457"/>
                  <a:pt x="357" y="454"/>
                </a:cubicBezTo>
                <a:cubicBezTo>
                  <a:pt x="356" y="451"/>
                  <a:pt x="355" y="448"/>
                  <a:pt x="352" y="445"/>
                </a:cubicBezTo>
                <a:cubicBezTo>
                  <a:pt x="349" y="442"/>
                  <a:pt x="347" y="441"/>
                  <a:pt x="344" y="441"/>
                </a:cubicBezTo>
                <a:cubicBezTo>
                  <a:pt x="342" y="441"/>
                  <a:pt x="340" y="441"/>
                  <a:pt x="339" y="443"/>
                </a:cubicBezTo>
                <a:cubicBezTo>
                  <a:pt x="338" y="444"/>
                  <a:pt x="337" y="445"/>
                  <a:pt x="337" y="447"/>
                </a:cubicBezTo>
                <a:cubicBezTo>
                  <a:pt x="337" y="449"/>
                  <a:pt x="339" y="452"/>
                  <a:pt x="342" y="457"/>
                </a:cubicBezTo>
                <a:cubicBezTo>
                  <a:pt x="349" y="468"/>
                  <a:pt x="354" y="477"/>
                  <a:pt x="356" y="483"/>
                </a:cubicBezTo>
                <a:cubicBezTo>
                  <a:pt x="358" y="489"/>
                  <a:pt x="358" y="495"/>
                  <a:pt x="357" y="500"/>
                </a:cubicBezTo>
                <a:cubicBezTo>
                  <a:pt x="356" y="505"/>
                  <a:pt x="353" y="509"/>
                  <a:pt x="350" y="513"/>
                </a:cubicBezTo>
                <a:cubicBezTo>
                  <a:pt x="345" y="517"/>
                  <a:pt x="340" y="520"/>
                  <a:pt x="334" y="521"/>
                </a:cubicBezTo>
                <a:cubicBezTo>
                  <a:pt x="327" y="523"/>
                  <a:pt x="321" y="522"/>
                  <a:pt x="315" y="520"/>
                </a:cubicBezTo>
                <a:cubicBezTo>
                  <a:pt x="308" y="517"/>
                  <a:pt x="302" y="513"/>
                  <a:pt x="295" y="506"/>
                </a:cubicBezTo>
                <a:cubicBezTo>
                  <a:pt x="283" y="494"/>
                  <a:pt x="277" y="484"/>
                  <a:pt x="277" y="475"/>
                </a:cubicBezTo>
                <a:cubicBezTo>
                  <a:pt x="277" y="465"/>
                  <a:pt x="281" y="457"/>
                  <a:pt x="287" y="450"/>
                </a:cubicBezTo>
                <a:lnTo>
                  <a:pt x="309" y="469"/>
                </a:lnTo>
                <a:cubicBezTo>
                  <a:pt x="306" y="472"/>
                  <a:pt x="304" y="476"/>
                  <a:pt x="304" y="479"/>
                </a:cubicBezTo>
                <a:cubicBezTo>
                  <a:pt x="303" y="484"/>
                  <a:pt x="305" y="489"/>
                  <a:pt x="309" y="493"/>
                </a:cubicBezTo>
                <a:cubicBezTo>
                  <a:pt x="312" y="496"/>
                  <a:pt x="315" y="497"/>
                  <a:pt x="318" y="498"/>
                </a:cubicBezTo>
                <a:cubicBezTo>
                  <a:pt x="321" y="498"/>
                  <a:pt x="324" y="497"/>
                  <a:pt x="326" y="495"/>
                </a:cubicBezTo>
                <a:cubicBezTo>
                  <a:pt x="328" y="493"/>
                  <a:pt x="328" y="491"/>
                  <a:pt x="328" y="488"/>
                </a:cubicBezTo>
                <a:cubicBezTo>
                  <a:pt x="328" y="485"/>
                  <a:pt x="326" y="480"/>
                  <a:pt x="321" y="473"/>
                </a:cubicBezTo>
                <a:cubicBezTo>
                  <a:pt x="314" y="461"/>
                  <a:pt x="310" y="452"/>
                  <a:pt x="310" y="444"/>
                </a:cubicBezTo>
                <a:cubicBezTo>
                  <a:pt x="309" y="437"/>
                  <a:pt x="311" y="430"/>
                  <a:pt x="317" y="425"/>
                </a:cubicBezTo>
                <a:cubicBezTo>
                  <a:pt x="320" y="421"/>
                  <a:pt x="325" y="419"/>
                  <a:pt x="330" y="418"/>
                </a:cubicBezTo>
                <a:cubicBezTo>
                  <a:pt x="335" y="417"/>
                  <a:pt x="341" y="417"/>
                  <a:pt x="347" y="420"/>
                </a:cubicBezTo>
                <a:cubicBezTo>
                  <a:pt x="353" y="422"/>
                  <a:pt x="359" y="427"/>
                  <a:pt x="367" y="434"/>
                </a:cubicBezTo>
                <a:cubicBezTo>
                  <a:pt x="376" y="443"/>
                  <a:pt x="381" y="451"/>
                  <a:pt x="382" y="459"/>
                </a:cubicBezTo>
                <a:cubicBezTo>
                  <a:pt x="383" y="467"/>
                  <a:pt x="381" y="475"/>
                  <a:pt x="375" y="483"/>
                </a:cubicBezTo>
                <a:close/>
                <a:moveTo>
                  <a:pt x="450" y="519"/>
                </a:moveTo>
                <a:lnTo>
                  <a:pt x="406" y="615"/>
                </a:lnTo>
                <a:lnTo>
                  <a:pt x="384" y="592"/>
                </a:lnTo>
                <a:lnTo>
                  <a:pt x="392" y="577"/>
                </a:lnTo>
                <a:lnTo>
                  <a:pt x="368" y="553"/>
                </a:lnTo>
                <a:lnTo>
                  <a:pt x="353" y="561"/>
                </a:lnTo>
                <a:lnTo>
                  <a:pt x="331" y="539"/>
                </a:lnTo>
                <a:lnTo>
                  <a:pt x="426" y="496"/>
                </a:lnTo>
                <a:lnTo>
                  <a:pt x="450" y="519"/>
                </a:lnTo>
                <a:close/>
                <a:moveTo>
                  <a:pt x="504" y="574"/>
                </a:moveTo>
                <a:lnTo>
                  <a:pt x="452" y="626"/>
                </a:lnTo>
                <a:lnTo>
                  <a:pt x="485" y="660"/>
                </a:lnTo>
                <a:lnTo>
                  <a:pt x="468" y="677"/>
                </a:lnTo>
                <a:lnTo>
                  <a:pt x="413" y="622"/>
                </a:lnTo>
                <a:lnTo>
                  <a:pt x="483" y="552"/>
                </a:lnTo>
                <a:lnTo>
                  <a:pt x="504" y="574"/>
                </a:lnTo>
                <a:close/>
                <a:moveTo>
                  <a:pt x="605" y="674"/>
                </a:moveTo>
                <a:lnTo>
                  <a:pt x="590" y="689"/>
                </a:lnTo>
                <a:lnTo>
                  <a:pt x="554" y="653"/>
                </a:lnTo>
                <a:lnTo>
                  <a:pt x="543" y="664"/>
                </a:lnTo>
                <a:lnTo>
                  <a:pt x="576" y="698"/>
                </a:lnTo>
                <a:lnTo>
                  <a:pt x="562" y="712"/>
                </a:lnTo>
                <a:lnTo>
                  <a:pt x="529" y="678"/>
                </a:lnTo>
                <a:lnTo>
                  <a:pt x="515" y="692"/>
                </a:lnTo>
                <a:lnTo>
                  <a:pt x="552" y="729"/>
                </a:lnTo>
                <a:lnTo>
                  <a:pt x="536" y="745"/>
                </a:lnTo>
                <a:lnTo>
                  <a:pt x="478" y="686"/>
                </a:lnTo>
                <a:lnTo>
                  <a:pt x="547" y="617"/>
                </a:lnTo>
                <a:lnTo>
                  <a:pt x="605" y="674"/>
                </a:lnTo>
                <a:close/>
                <a:moveTo>
                  <a:pt x="206" y="333"/>
                </a:moveTo>
                <a:cubicBezTo>
                  <a:pt x="204" y="347"/>
                  <a:pt x="202" y="361"/>
                  <a:pt x="199" y="375"/>
                </a:cubicBezTo>
                <a:cubicBezTo>
                  <a:pt x="198" y="383"/>
                  <a:pt x="199" y="390"/>
                  <a:pt x="204" y="396"/>
                </a:cubicBezTo>
                <a:cubicBezTo>
                  <a:pt x="209" y="402"/>
                  <a:pt x="217" y="406"/>
                  <a:pt x="225" y="406"/>
                </a:cubicBezTo>
                <a:cubicBezTo>
                  <a:pt x="236" y="406"/>
                  <a:pt x="245" y="399"/>
                  <a:pt x="247" y="387"/>
                </a:cubicBezTo>
                <a:cubicBezTo>
                  <a:pt x="251" y="371"/>
                  <a:pt x="253" y="354"/>
                  <a:pt x="255" y="337"/>
                </a:cubicBezTo>
                <a:cubicBezTo>
                  <a:pt x="257" y="339"/>
                  <a:pt x="260" y="341"/>
                  <a:pt x="262" y="343"/>
                </a:cubicBezTo>
                <a:cubicBezTo>
                  <a:pt x="271" y="353"/>
                  <a:pt x="277" y="365"/>
                  <a:pt x="277" y="379"/>
                </a:cubicBezTo>
                <a:cubicBezTo>
                  <a:pt x="277" y="392"/>
                  <a:pt x="271" y="405"/>
                  <a:pt x="262" y="414"/>
                </a:cubicBezTo>
                <a:cubicBezTo>
                  <a:pt x="252" y="424"/>
                  <a:pt x="240" y="429"/>
                  <a:pt x="226" y="429"/>
                </a:cubicBezTo>
                <a:cubicBezTo>
                  <a:pt x="213" y="429"/>
                  <a:pt x="200" y="424"/>
                  <a:pt x="191" y="414"/>
                </a:cubicBezTo>
                <a:cubicBezTo>
                  <a:pt x="171" y="395"/>
                  <a:pt x="171" y="363"/>
                  <a:pt x="191" y="343"/>
                </a:cubicBezTo>
                <a:cubicBezTo>
                  <a:pt x="195" y="339"/>
                  <a:pt x="200" y="335"/>
                  <a:pt x="206" y="333"/>
                </a:cubicBezTo>
                <a:close/>
                <a:moveTo>
                  <a:pt x="256" y="262"/>
                </a:moveTo>
                <a:cubicBezTo>
                  <a:pt x="255" y="233"/>
                  <a:pt x="250" y="204"/>
                  <a:pt x="243" y="175"/>
                </a:cubicBezTo>
                <a:cubicBezTo>
                  <a:pt x="219" y="74"/>
                  <a:pt x="179" y="18"/>
                  <a:pt x="122" y="3"/>
                </a:cubicBezTo>
                <a:cubicBezTo>
                  <a:pt x="114" y="1"/>
                  <a:pt x="106" y="0"/>
                  <a:pt x="99" y="0"/>
                </a:cubicBezTo>
                <a:cubicBezTo>
                  <a:pt x="38" y="0"/>
                  <a:pt x="7" y="71"/>
                  <a:pt x="4" y="137"/>
                </a:cubicBezTo>
                <a:cubicBezTo>
                  <a:pt x="0" y="210"/>
                  <a:pt x="22" y="285"/>
                  <a:pt x="65" y="348"/>
                </a:cubicBezTo>
                <a:cubicBezTo>
                  <a:pt x="70" y="355"/>
                  <a:pt x="77" y="359"/>
                  <a:pt x="86" y="359"/>
                </a:cubicBezTo>
                <a:cubicBezTo>
                  <a:pt x="96" y="359"/>
                  <a:pt x="105" y="354"/>
                  <a:pt x="110" y="346"/>
                </a:cubicBezTo>
                <a:cubicBezTo>
                  <a:pt x="114" y="338"/>
                  <a:pt x="113" y="330"/>
                  <a:pt x="108" y="323"/>
                </a:cubicBezTo>
                <a:cubicBezTo>
                  <a:pt x="76" y="276"/>
                  <a:pt x="58" y="224"/>
                  <a:pt x="54" y="169"/>
                </a:cubicBezTo>
                <a:cubicBezTo>
                  <a:pt x="52" y="142"/>
                  <a:pt x="54" y="85"/>
                  <a:pt x="76" y="61"/>
                </a:cubicBezTo>
                <a:cubicBezTo>
                  <a:pt x="83" y="53"/>
                  <a:pt x="91" y="50"/>
                  <a:pt x="100" y="50"/>
                </a:cubicBezTo>
                <a:cubicBezTo>
                  <a:pt x="106" y="50"/>
                  <a:pt x="113" y="51"/>
                  <a:pt x="120" y="54"/>
                </a:cubicBezTo>
                <a:cubicBezTo>
                  <a:pt x="146" y="65"/>
                  <a:pt x="160" y="92"/>
                  <a:pt x="173" y="122"/>
                </a:cubicBezTo>
                <a:cubicBezTo>
                  <a:pt x="184" y="146"/>
                  <a:pt x="193" y="173"/>
                  <a:pt x="200" y="206"/>
                </a:cubicBezTo>
                <a:cubicBezTo>
                  <a:pt x="204" y="226"/>
                  <a:pt x="207" y="247"/>
                  <a:pt x="208" y="268"/>
                </a:cubicBezTo>
                <a:lnTo>
                  <a:pt x="125" y="278"/>
                </a:lnTo>
                <a:lnTo>
                  <a:pt x="96" y="521"/>
                </a:lnTo>
                <a:lnTo>
                  <a:pt x="467" y="891"/>
                </a:lnTo>
                <a:lnTo>
                  <a:pt x="739" y="619"/>
                </a:lnTo>
                <a:lnTo>
                  <a:pt x="369" y="249"/>
                </a:lnTo>
                <a:lnTo>
                  <a:pt x="256" y="26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42F8AA8-1DDE-4FE4-ABA0-49E42B50CD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26" y="4143655"/>
            <a:ext cx="393192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7" grpId="0"/>
      <p:bldP spid="88" grpId="0"/>
      <p:bldP spid="91" grpId="0"/>
      <p:bldP spid="93" grpId="0"/>
      <p:bldP spid="99" grpId="0" animBg="1"/>
      <p:bldP spid="114" grpId="0"/>
      <p:bldP spid="121" grpId="0"/>
      <p:bldP spid="122" grpId="0"/>
      <p:bldP spid="124" grpId="0"/>
      <p:bldP spid="125" grpId="0"/>
      <p:bldP spid="138" grpId="0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CF1F1-5D7D-4F28-8D96-51D7B6ADA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10" y="1345351"/>
            <a:ext cx="6769321" cy="540988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2149BBB5-2339-4352-BA94-5E360789C6A6}"/>
              </a:ext>
            </a:extLst>
          </p:cNvPr>
          <p:cNvSpPr txBox="1">
            <a:spLocks/>
          </p:cNvSpPr>
          <p:nvPr/>
        </p:nvSpPr>
        <p:spPr>
          <a:xfrm>
            <a:off x="762000" y="554624"/>
            <a:ext cx="9858375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2860" rIns="45720" bIns="228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178"/>
            <a:r>
              <a:rPr lang="en-ID" sz="3200" b="1" dirty="0">
                <a:solidFill>
                  <a:srgbClr val="592298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Logistics Process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1C94B74-2C36-4F86-8C73-2F7FB4B92C6D}"/>
              </a:ext>
            </a:extLst>
          </p:cNvPr>
          <p:cNvSpPr/>
          <p:nvPr/>
        </p:nvSpPr>
        <p:spPr>
          <a:xfrm>
            <a:off x="2929098" y="1980348"/>
            <a:ext cx="103105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Supplier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D771757-CD6D-4575-A6BB-051CD6AE25F0}"/>
              </a:ext>
            </a:extLst>
          </p:cNvPr>
          <p:cNvSpPr/>
          <p:nvPr/>
        </p:nvSpPr>
        <p:spPr>
          <a:xfrm>
            <a:off x="4323505" y="2415342"/>
            <a:ext cx="136768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Order Processing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E965DC-5AB5-48AA-9028-5C73D1DD3B07}"/>
              </a:ext>
            </a:extLst>
          </p:cNvPr>
          <p:cNvSpPr/>
          <p:nvPr/>
        </p:nvSpPr>
        <p:spPr>
          <a:xfrm>
            <a:off x="6716971" y="963838"/>
            <a:ext cx="10919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Inventory</a:t>
            </a:r>
          </a:p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Management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C29B9FF-6A01-4CB1-B0FA-E512CAFE0AF8}"/>
              </a:ext>
            </a:extLst>
          </p:cNvPr>
          <p:cNvSpPr/>
          <p:nvPr/>
        </p:nvSpPr>
        <p:spPr>
          <a:xfrm>
            <a:off x="5207222" y="4165660"/>
            <a:ext cx="15103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Warehouse/</a:t>
            </a:r>
          </a:p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Distribution Centre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E0E5E3A-A8F5-4E25-BB9D-1A139539577D}"/>
              </a:ext>
            </a:extLst>
          </p:cNvPr>
          <p:cNvSpPr/>
          <p:nvPr/>
        </p:nvSpPr>
        <p:spPr>
          <a:xfrm>
            <a:off x="8381916" y="4165659"/>
            <a:ext cx="12089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Mode Of</a:t>
            </a:r>
          </a:p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Transportation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63B2181-4BF1-4149-93F7-55B21615F679}"/>
              </a:ext>
            </a:extLst>
          </p:cNvPr>
          <p:cNvSpPr/>
          <p:nvPr/>
        </p:nvSpPr>
        <p:spPr>
          <a:xfrm>
            <a:off x="4420271" y="6100644"/>
            <a:ext cx="8643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Deliver to</a:t>
            </a:r>
          </a:p>
          <a:p>
            <a:pPr algn="ctr" defTabSz="1088178"/>
            <a:r>
              <a:rPr lang="en-US" sz="1200" b="1" dirty="0">
                <a:solidFill>
                  <a:srgbClr val="2C3E50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Customer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6C21DBB-29FF-416B-865B-0269C3E99059}"/>
              </a:ext>
            </a:extLst>
          </p:cNvPr>
          <p:cNvSpPr/>
          <p:nvPr/>
        </p:nvSpPr>
        <p:spPr>
          <a:xfrm>
            <a:off x="7963373" y="5702425"/>
            <a:ext cx="119135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88178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158767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3" grpId="0"/>
      <p:bldP spid="84" grpId="0"/>
      <p:bldP spid="85" grpId="0"/>
      <p:bldP spid="86" grpId="0"/>
      <p:bldP spid="95" grpId="0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2149BBB5-2339-4352-BA94-5E360789C6A6}"/>
              </a:ext>
            </a:extLst>
          </p:cNvPr>
          <p:cNvSpPr txBox="1">
            <a:spLocks/>
          </p:cNvSpPr>
          <p:nvPr/>
        </p:nvSpPr>
        <p:spPr>
          <a:xfrm>
            <a:off x="762000" y="554624"/>
            <a:ext cx="9858375" cy="4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2860" rIns="45720" bIns="228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178"/>
            <a:r>
              <a:rPr lang="en-ID" sz="3200" b="1" dirty="0">
                <a:solidFill>
                  <a:srgbClr val="592298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Investment for Freight Forwarding Business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B2E3E1B-BE29-4C8D-857C-80362CC85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95935"/>
              </p:ext>
            </p:extLst>
          </p:nvPr>
        </p:nvGraphicFramePr>
        <p:xfrm>
          <a:off x="770798" y="2173787"/>
          <a:ext cx="5877724" cy="2355423"/>
        </p:xfrm>
        <a:graphic>
          <a:graphicData uri="http://schemas.openxmlformats.org/drawingml/2006/table">
            <a:tbl>
              <a:tblPr firstRow="1" bandRow="1"/>
              <a:tblGrid>
                <a:gridCol w="183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</a:rPr>
                        <a:t>Warehousing Solutions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M3/Per month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D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</a:rPr>
                        <a:t>Last Mile Pickup and</a:t>
                      </a:r>
                    </a:p>
                    <a:p>
                      <a:pPr algn="l"/>
                      <a:r>
                        <a:rPr lang="en-ID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</a:rPr>
                        <a:t>Delivery</a:t>
                      </a:r>
                      <a:endParaRPr 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M3/Per month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</a:rPr>
                        <a:t>Retail Sales &amp; Distribution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M3/Per month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</a:rPr>
                        <a:t>Customs Services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M3/Per month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</a:rPr>
                        <a:t>Trade Automation Services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M3/Per month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</a:rPr>
                        <a:t>Freight Forwarding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M3/Per month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" name="Round Diagonal Corner Rectangle 23">
            <a:extLst>
              <a:ext uri="{FF2B5EF4-FFF2-40B4-BE49-F238E27FC236}">
                <a16:creationId xmlns:a16="http://schemas.microsoft.com/office/drawing/2014/main" id="{9FFB00D0-4AF4-4125-AA35-CCA626592EF2}"/>
              </a:ext>
            </a:extLst>
          </p:cNvPr>
          <p:cNvSpPr/>
          <p:nvPr/>
        </p:nvSpPr>
        <p:spPr>
          <a:xfrm>
            <a:off x="5313279" y="1732713"/>
            <a:ext cx="1254067" cy="309605"/>
          </a:xfrm>
          <a:prstGeom prst="round2Diag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Tarff</a:t>
            </a:r>
          </a:p>
        </p:txBody>
      </p:sp>
      <p:sp>
        <p:nvSpPr>
          <p:cNvPr id="34" name="Round Diagonal Corner Rectangle 25">
            <a:extLst>
              <a:ext uri="{FF2B5EF4-FFF2-40B4-BE49-F238E27FC236}">
                <a16:creationId xmlns:a16="http://schemas.microsoft.com/office/drawing/2014/main" id="{9B98DD56-6D15-4AA5-8AAC-7B15A558C503}"/>
              </a:ext>
            </a:extLst>
          </p:cNvPr>
          <p:cNvSpPr/>
          <p:nvPr/>
        </p:nvSpPr>
        <p:spPr>
          <a:xfrm>
            <a:off x="2517949" y="1732731"/>
            <a:ext cx="2657079" cy="309605"/>
          </a:xfrm>
          <a:prstGeom prst="round2DiagRect">
            <a:avLst/>
          </a:prstGeom>
          <a:solidFill>
            <a:srgbClr val="2980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1050" b="1" kern="0" dirty="0">
                <a:solidFill>
                  <a:prstClr val="white"/>
                </a:solidFill>
                <a:latin typeface="Lato" panose="020F0502020204030203" pitchFamily="34" charset="0"/>
              </a:rPr>
              <a:t>Description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36" name="Round Diagonal Corner Rectangle 27">
            <a:extLst>
              <a:ext uri="{FF2B5EF4-FFF2-40B4-BE49-F238E27FC236}">
                <a16:creationId xmlns:a16="http://schemas.microsoft.com/office/drawing/2014/main" id="{B8139C78-4B25-4255-A672-9F200F016821}"/>
              </a:ext>
            </a:extLst>
          </p:cNvPr>
          <p:cNvSpPr/>
          <p:nvPr/>
        </p:nvSpPr>
        <p:spPr>
          <a:xfrm>
            <a:off x="762000" y="1732713"/>
            <a:ext cx="1571903" cy="309605"/>
          </a:xfrm>
          <a:prstGeom prst="round2DiagRect">
            <a:avLst/>
          </a:prstGeom>
          <a:solidFill>
            <a:srgbClr val="4B2C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Description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65C2E5-71A5-4EAD-88C6-A32D9493F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211" y="2042318"/>
            <a:ext cx="4492274" cy="39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637</Words>
  <Application>Microsoft Office PowerPoint</Application>
  <PresentationFormat>Widescreen</PresentationFormat>
  <Paragraphs>158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Lato</vt:lpstr>
      <vt:lpstr>Open Sans</vt:lpstr>
      <vt:lpstr>Open Sans Light</vt:lpstr>
      <vt:lpstr>Segoe UI</vt:lpstr>
      <vt:lpstr>Segoe UI Light</vt:lpstr>
      <vt:lpstr>Office Theme</vt:lpstr>
      <vt:lpstr>PT. LORENS IMPSUM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PT. LOREN IMPUSM</dc:title>
  <dc:creator>Anang Fahmi Syarif</dc:creator>
  <cp:lastModifiedBy>Anang Fahmi Syarif</cp:lastModifiedBy>
  <cp:revision>22</cp:revision>
  <dcterms:created xsi:type="dcterms:W3CDTF">2020-04-21T07:52:55Z</dcterms:created>
  <dcterms:modified xsi:type="dcterms:W3CDTF">2020-04-24T14:20:59Z</dcterms:modified>
</cp:coreProperties>
</file>